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Noto Sans JP" panose="020B0200000000000000" pitchFamily="50" charset="-128"/>
      <p:regular r:id="rId11"/>
      <p:bold r:id="rId12"/>
    </p:embeddedFont>
    <p:embeddedFont>
      <p:font typeface="Roboto Black" panose="02000000000000000000" pitchFamily="2" charset="0"/>
      <p:bold r:id="rId13"/>
      <p:boldItalic r:id="rId14"/>
    </p:embeddedFont>
    <p:embeddedFont>
      <p:font typeface="Roboto Condensed" panose="02000000000000000000" pitchFamily="2" charset="0"/>
      <p:regular r:id="rId15"/>
      <p:bold r:id="rId16"/>
      <p:italic r:id="rId17"/>
      <p:boldItalic r:id="rId18"/>
    </p:embeddedFont>
    <p:embeddedFont>
      <p:font typeface="メイリオ" panose="020B0604030504040204" pitchFamily="50" charset="-128"/>
      <p:regular r:id="rId19"/>
      <p:bold r:id="rId20"/>
      <p:italic r:id="rId21"/>
      <p:boldItalic r:id="rId22"/>
    </p:embeddedFont>
    <p:embeddedFont>
      <p:font typeface="游ゴシック" panose="020B0400000000000000" pitchFamily="50" charset="-128"/>
      <p:regular r:id="rId23"/>
      <p:bold r:id="rId24"/>
    </p:embeddedFont>
    <p:embeddedFont>
      <p:font typeface="游ゴシック Light" panose="020B0300000000000000" pitchFamily="50" charset="-128"/>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a:srgbClr val="44546A"/>
    <a:srgbClr val="1251B7"/>
    <a:srgbClr val="15A7C7"/>
    <a:srgbClr val="73C7DB"/>
    <a:srgbClr val="E1F3F7"/>
    <a:srgbClr val="FF5151"/>
    <a:srgbClr val="4EB9D1"/>
    <a:srgbClr val="1D58BA"/>
    <a:srgbClr val="1150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0" autoAdjust="0"/>
    <p:restoredTop sz="96612" autoAdjust="0"/>
  </p:normalViewPr>
  <p:slideViewPr>
    <p:cSldViewPr snapToGrid="0">
      <p:cViewPr>
        <p:scale>
          <a:sx n="200" d="100"/>
          <a:sy n="200" d="100"/>
        </p:scale>
        <p:origin x="-7856" y="-11204"/>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31" Type="http://schemas.microsoft.com/office/2018/10/relationships/authors" Target="author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40794D5C-4FDD-4E95-8F82-8D1E4AE8FD47}"/>
    <pc:docChg chg="undo custSel modSld">
      <pc:chgData name="Maiki kimura" userId="6d634511f2bb92e3" providerId="LiveId" clId="{40794D5C-4FDD-4E95-8F82-8D1E4AE8FD47}" dt="2025-07-01T09:48:43.825" v="207" actId="20577"/>
      <pc:docMkLst>
        <pc:docMk/>
      </pc:docMkLst>
      <pc:sldChg chg="addSp delSp modSp mod">
        <pc:chgData name="Maiki kimura" userId="6d634511f2bb92e3" providerId="LiveId" clId="{40794D5C-4FDD-4E95-8F82-8D1E4AE8FD47}" dt="2025-07-01T09:48:43.825" v="207" actId="20577"/>
        <pc:sldMkLst>
          <pc:docMk/>
          <pc:sldMk cId="392888827" sldId="276"/>
        </pc:sldMkLst>
        <pc:spChg chg="add mod">
          <ac:chgData name="Maiki kimura" userId="6d634511f2bb92e3" providerId="LiveId" clId="{40794D5C-4FDD-4E95-8F82-8D1E4AE8FD47}" dt="2025-06-28T07:27:33.243" v="0"/>
          <ac:spMkLst>
            <pc:docMk/>
            <pc:sldMk cId="392888827" sldId="276"/>
            <ac:spMk id="18" creationId="{8624E4D9-8E33-20AB-E3B3-8CF3E62C5E21}"/>
          </ac:spMkLst>
        </pc:spChg>
        <pc:spChg chg="mod">
          <ac:chgData name="Maiki kimura" userId="6d634511f2bb92e3" providerId="LiveId" clId="{40794D5C-4FDD-4E95-8F82-8D1E4AE8FD47}" dt="2025-06-28T07:28:08.703" v="3"/>
          <ac:spMkLst>
            <pc:docMk/>
            <pc:sldMk cId="392888827" sldId="276"/>
            <ac:spMk id="65" creationId="{E6D42FF6-FD5A-AD78-4488-7D560302DB1A}"/>
          </ac:spMkLst>
        </pc:spChg>
        <pc:spChg chg="mod">
          <ac:chgData name="Maiki kimura" userId="6d634511f2bb92e3" providerId="LiveId" clId="{40794D5C-4FDD-4E95-8F82-8D1E4AE8FD47}" dt="2025-06-28T07:28:08.703" v="3"/>
          <ac:spMkLst>
            <pc:docMk/>
            <pc:sldMk cId="392888827" sldId="276"/>
            <ac:spMk id="72" creationId="{2E847242-917C-271B-84C2-31D183047AFF}"/>
          </ac:spMkLst>
        </pc:spChg>
        <pc:spChg chg="mod">
          <ac:chgData name="Maiki kimura" userId="6d634511f2bb92e3" providerId="LiveId" clId="{40794D5C-4FDD-4E95-8F82-8D1E4AE8FD47}" dt="2025-06-28T07:28:08.703" v="3"/>
          <ac:spMkLst>
            <pc:docMk/>
            <pc:sldMk cId="392888827" sldId="276"/>
            <ac:spMk id="75" creationId="{9AA1F2BA-D049-71EF-A758-2FF33201DA31}"/>
          </ac:spMkLst>
        </pc:spChg>
        <pc:spChg chg="mod">
          <ac:chgData name="Maiki kimura" userId="6d634511f2bb92e3" providerId="LiveId" clId="{40794D5C-4FDD-4E95-8F82-8D1E4AE8FD47}" dt="2025-06-28T07:28:08.703" v="3"/>
          <ac:spMkLst>
            <pc:docMk/>
            <pc:sldMk cId="392888827" sldId="276"/>
            <ac:spMk id="77" creationId="{FCB481E6-AA1D-B622-A824-3BA041F43538}"/>
          </ac:spMkLst>
        </pc:spChg>
        <pc:spChg chg="mod">
          <ac:chgData name="Maiki kimura" userId="6d634511f2bb92e3" providerId="LiveId" clId="{40794D5C-4FDD-4E95-8F82-8D1E4AE8FD47}" dt="2025-06-28T07:28:08.703" v="3"/>
          <ac:spMkLst>
            <pc:docMk/>
            <pc:sldMk cId="392888827" sldId="276"/>
            <ac:spMk id="79" creationId="{B53BF8D5-BD5A-E3F3-70FB-03F04488408A}"/>
          </ac:spMkLst>
        </pc:spChg>
        <pc:spChg chg="mod">
          <ac:chgData name="Maiki kimura" userId="6d634511f2bb92e3" providerId="LiveId" clId="{40794D5C-4FDD-4E95-8F82-8D1E4AE8FD47}" dt="2025-06-28T07:28:08.703" v="3"/>
          <ac:spMkLst>
            <pc:docMk/>
            <pc:sldMk cId="392888827" sldId="276"/>
            <ac:spMk id="81" creationId="{82EDAEEC-8853-FA5C-BA6F-1BF9C222AE75}"/>
          </ac:spMkLst>
        </pc:spChg>
        <pc:spChg chg="add mod">
          <ac:chgData name="Maiki kimura" userId="6d634511f2bb92e3" providerId="LiveId" clId="{40794D5C-4FDD-4E95-8F82-8D1E4AE8FD47}" dt="2025-06-28T07:29:21.477" v="59" actId="1038"/>
          <ac:spMkLst>
            <pc:docMk/>
            <pc:sldMk cId="392888827" sldId="276"/>
            <ac:spMk id="82" creationId="{42CFDFF9-882B-F0C0-8C02-8CA79B1510FF}"/>
          </ac:spMkLst>
        </pc:spChg>
        <pc:spChg chg="add mod">
          <ac:chgData name="Maiki kimura" userId="6d634511f2bb92e3" providerId="LiveId" clId="{40794D5C-4FDD-4E95-8F82-8D1E4AE8FD47}" dt="2025-06-28T07:29:33.116" v="69" actId="20577"/>
          <ac:spMkLst>
            <pc:docMk/>
            <pc:sldMk cId="392888827" sldId="276"/>
            <ac:spMk id="83" creationId="{00FA7DA4-F03B-F6A9-7BE2-0F38CA6A00BA}"/>
          </ac:spMkLst>
        </pc:spChg>
        <pc:spChg chg="mod">
          <ac:chgData name="Maiki kimura" userId="6d634511f2bb92e3" providerId="LiveId" clId="{40794D5C-4FDD-4E95-8F82-8D1E4AE8FD47}" dt="2025-07-01T09:48:43.825" v="207" actId="20577"/>
          <ac:spMkLst>
            <pc:docMk/>
            <pc:sldMk cId="392888827" sldId="276"/>
            <ac:spMk id="128" creationId="{FB7EC806-42E8-3EFD-48EF-DE92D0FAFD47}"/>
          </ac:spMkLst>
        </pc:spChg>
        <pc:spChg chg="add del">
          <ac:chgData name="Maiki kimura" userId="6d634511f2bb92e3" providerId="LiveId" clId="{40794D5C-4FDD-4E95-8F82-8D1E4AE8FD47}" dt="2025-07-01T07:56:16.655" v="72" actId="22"/>
          <ac:spMkLst>
            <pc:docMk/>
            <pc:sldMk cId="392888827" sldId="276"/>
            <ac:spMk id="2245" creationId="{E0D6D3C4-CCF7-0C4E-D801-B1DA8249A14B}"/>
          </ac:spMkLst>
        </pc:spChg>
        <pc:spChg chg="mod">
          <ac:chgData name="Maiki kimura" userId="6d634511f2bb92e3" providerId="LiveId" clId="{40794D5C-4FDD-4E95-8F82-8D1E4AE8FD47}" dt="2025-06-28T07:28:08.703" v="3"/>
          <ac:spMkLst>
            <pc:docMk/>
            <pc:sldMk cId="392888827" sldId="276"/>
            <ac:spMk id="2296" creationId="{343A60A8-D53B-3BF1-F56C-00821DC17409}"/>
          </ac:spMkLst>
        </pc:spChg>
        <pc:spChg chg="mod">
          <ac:chgData name="Maiki kimura" userId="6d634511f2bb92e3" providerId="LiveId" clId="{40794D5C-4FDD-4E95-8F82-8D1E4AE8FD47}" dt="2025-06-28T07:28:08.703" v="3"/>
          <ac:spMkLst>
            <pc:docMk/>
            <pc:sldMk cId="392888827" sldId="276"/>
            <ac:spMk id="2298" creationId="{C8D8BE04-12A5-951B-F9E5-5BA46EE5860F}"/>
          </ac:spMkLst>
        </pc:spChg>
        <pc:spChg chg="mod">
          <ac:chgData name="Maiki kimura" userId="6d634511f2bb92e3" providerId="LiveId" clId="{40794D5C-4FDD-4E95-8F82-8D1E4AE8FD47}" dt="2025-06-28T07:28:08.703" v="3"/>
          <ac:spMkLst>
            <pc:docMk/>
            <pc:sldMk cId="392888827" sldId="276"/>
            <ac:spMk id="2300" creationId="{D8E2499F-335E-FC2E-869B-516D66701363}"/>
          </ac:spMkLst>
        </pc:spChg>
        <pc:spChg chg="mod">
          <ac:chgData name="Maiki kimura" userId="6d634511f2bb92e3" providerId="LiveId" clId="{40794D5C-4FDD-4E95-8F82-8D1E4AE8FD47}" dt="2025-06-28T07:28:08.703" v="3"/>
          <ac:spMkLst>
            <pc:docMk/>
            <pc:sldMk cId="392888827" sldId="276"/>
            <ac:spMk id="2302" creationId="{BFD6D009-CE46-F26D-F86E-3B4BCF03ACC5}"/>
          </ac:spMkLst>
        </pc:spChg>
        <pc:spChg chg="mod">
          <ac:chgData name="Maiki kimura" userId="6d634511f2bb92e3" providerId="LiveId" clId="{40794D5C-4FDD-4E95-8F82-8D1E4AE8FD47}" dt="2025-07-01T07:56:10.686" v="70"/>
          <ac:spMkLst>
            <pc:docMk/>
            <pc:sldMk cId="392888827" sldId="276"/>
            <ac:spMk id="2719" creationId="{983D0713-4565-C244-F7C0-F14DDCFA457B}"/>
          </ac:spMkLst>
        </pc:spChg>
        <pc:picChg chg="add mod">
          <ac:chgData name="Maiki kimura" userId="6d634511f2bb92e3" providerId="LiveId" clId="{40794D5C-4FDD-4E95-8F82-8D1E4AE8FD47}" dt="2025-06-28T07:27:33.243" v="0"/>
          <ac:picMkLst>
            <pc:docMk/>
            <pc:sldMk cId="392888827" sldId="276"/>
            <ac:picMk id="10" creationId="{0EDE1715-E9F5-259E-3C7A-2D9B6439F68F}"/>
          </ac:picMkLst>
        </pc:picChg>
        <pc:picChg chg="add mod">
          <ac:chgData name="Maiki kimura" userId="6d634511f2bb92e3" providerId="LiveId" clId="{40794D5C-4FDD-4E95-8F82-8D1E4AE8FD47}" dt="2025-06-28T07:27:33.243" v="0"/>
          <ac:picMkLst>
            <pc:docMk/>
            <pc:sldMk cId="392888827" sldId="276"/>
            <ac:picMk id="12" creationId="{9FE97C89-3A53-97E9-074C-24F984D82638}"/>
          </ac:picMkLst>
        </pc:pic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2128" b="0" i="0" u="none" strike="noStrike" kern="1200" cap="none" spc="50" baseline="0">
                <a:solidFill>
                  <a:srgbClr val="595959"/>
                </a:solidFill>
                <a:latin typeface="游ゴシック Light"/>
              </a:defRPr>
            </a:pPr>
            <a:r>
              <a:rPr lang="en-US" sz="2128" b="0" i="0" u="none" strike="noStrike" kern="1200" cap="none" spc="50" baseline="0">
                <a:solidFill>
                  <a:srgbClr val="595959"/>
                </a:solidFill>
                <a:uFillTx/>
                <a:latin typeface="游ゴシック Light"/>
              </a:rPr>
              <a:t>robot effort</a:t>
            </a:r>
          </a:p>
        </c:rich>
      </c:tx>
      <c:layout>
        <c:manualLayout>
          <c:xMode val="edge"/>
          <c:yMode val="edge"/>
          <c:x val="0.3876426954141462"/>
          <c:y val="0"/>
        </c:manualLayout>
      </c:layout>
      <c:overlay val="0"/>
      <c:spPr>
        <a:noFill/>
        <a:ln>
          <a:noFill/>
        </a:ln>
      </c:spPr>
    </c:title>
    <c:autoTitleDeleted val="0"/>
    <c:plotArea>
      <c:layout>
        <c:manualLayout>
          <c:xMode val="edge"/>
          <c:yMode val="edge"/>
          <c:x val="0"/>
          <c:y val="6.9851433330565565E-2"/>
          <c:w val="0.98913453414889674"/>
          <c:h val="0.92409940341845498"/>
        </c:manualLayout>
      </c:layout>
      <c:barChart>
        <c:barDir val="col"/>
        <c:grouping val="clustered"/>
        <c:varyColors val="0"/>
        <c:ser>
          <c:idx val="0"/>
          <c:order val="0"/>
          <c:tx>
            <c:v>robot effort</c:v>
          </c:tx>
          <c:spPr>
            <a:solidFill>
              <a:srgbClr val="156082">
                <a:alpha val="70000"/>
              </a:srgbClr>
            </a:solidFill>
            <a:ln>
              <a:noFill/>
            </a:ln>
          </c:spPr>
          <c:invertIfNegative val="0"/>
          <c:trendline>
            <c:spPr>
              <a:ln w="15873" cap="rnd">
                <a:solidFill>
                  <a:srgbClr val="156082"/>
                </a:solidFill>
                <a:prstDash val="solid"/>
              </a:ln>
            </c:spPr>
            <c:trendlineType val="linear"/>
            <c:dispRSqr val="0"/>
            <c:dispEq val="0"/>
          </c:trendline>
          <c:cat>
            <c:numLit>
              <c:formatCode>General</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Lit>
          </c:cat>
          <c:val>
            <c:numLit>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Lit>
          </c:val>
          <c:extLst>
            <c:ext xmlns:c16="http://schemas.microsoft.com/office/drawing/2014/chart" uri="{C3380CC4-5D6E-409C-BE32-E72D297353CC}">
              <c16:uniqueId val="{00000001-552A-45B7-97F7-115A54BD5282}"/>
            </c:ext>
          </c:extLst>
        </c:ser>
        <c:dLbls>
          <c:showLegendKey val="0"/>
          <c:showVal val="0"/>
          <c:showCatName val="0"/>
          <c:showSerName val="0"/>
          <c:showPercent val="0"/>
          <c:showBubbleSize val="0"/>
        </c:dLbls>
        <c:gapWidth val="80"/>
        <c:overlap val="25"/>
        <c:axId val="1178670688"/>
        <c:axId val="1178675008"/>
      </c:barChart>
      <c:valAx>
        <c:axId val="1178675008"/>
        <c:scaling>
          <c:orientation val="minMax"/>
        </c:scaling>
        <c:delete val="0"/>
        <c:axPos val="l"/>
        <c:majorGridlines>
          <c:spPr>
            <a:ln w="9528" cap="flat">
              <a:solidFill>
                <a:srgbClr val="F2F2F2"/>
              </a:solidFill>
              <a:prstDash val="solid"/>
              <a:round/>
            </a:ln>
          </c:spPr>
        </c:majorGridlines>
        <c:numFmt formatCode="General" sourceLinked="0"/>
        <c:majorTickMark val="none"/>
        <c:minorTickMark val="none"/>
        <c:tickLblPos val="nextTo"/>
        <c:spPr>
          <a:noFill/>
          <a:ln>
            <a:noFill/>
          </a:ln>
        </c:spPr>
        <c:txPr>
          <a:bodyPr lIns="0" tIns="0" rIns="0" bIns="0"/>
          <a:lstStyle/>
          <a:p>
            <a:pPr marL="0" marR="0" indent="0" defTabSz="914400" fontAlgn="auto" hangingPunct="1">
              <a:lnSpc>
                <a:spcPct val="100000"/>
              </a:lnSpc>
              <a:spcBef>
                <a:spcPts val="0"/>
              </a:spcBef>
              <a:spcAft>
                <a:spcPts val="0"/>
              </a:spcAft>
              <a:tabLst/>
              <a:defRPr sz="900" b="1" i="0" u="none" strike="noStrike" kern="1200" spc="20" baseline="0">
                <a:solidFill>
                  <a:srgbClr val="595959"/>
                </a:solidFill>
                <a:latin typeface="游ゴシック" pitchFamily="50"/>
                <a:ea typeface="游ゴシック" pitchFamily="50"/>
              </a:defRPr>
            </a:pPr>
            <a:endParaRPr lang="ja-JP"/>
          </a:p>
        </c:txPr>
        <c:crossAx val="1178670688"/>
        <c:crosses val="autoZero"/>
        <c:crossBetween val="between"/>
      </c:valAx>
      <c:catAx>
        <c:axId val="1178670688"/>
        <c:scaling>
          <c:orientation val="minMax"/>
        </c:scaling>
        <c:delete val="0"/>
        <c:axPos val="b"/>
        <c:numFmt formatCode="mmm\-yy" sourceLinked="0"/>
        <c:majorTickMark val="out"/>
        <c:minorTickMark val="none"/>
        <c:tickLblPos val="nextTo"/>
        <c:spPr>
          <a:noFill/>
          <a:ln w="15873"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1" i="0" u="none" strike="noStrike" kern="1200" cap="none" spc="20" baseline="0">
                <a:solidFill>
                  <a:srgbClr val="595959"/>
                </a:solidFill>
                <a:latin typeface="游ゴシック" pitchFamily="50"/>
                <a:ea typeface="游ゴシック" pitchFamily="50"/>
              </a:defRPr>
            </a:pPr>
            <a:endParaRPr lang="ja-JP"/>
          </a:p>
        </c:txPr>
        <c:crossAx val="1178675008"/>
        <c:crosses val="autoZero"/>
        <c:auto val="1"/>
        <c:lblAlgn val="ctr"/>
        <c:lblOffset val="100"/>
        <c:noMultiLvlLbl val="0"/>
      </c:catAx>
      <c:spPr>
        <a:noFill/>
        <a:ln>
          <a:noFill/>
        </a:ln>
      </c:spPr>
    </c:plotArea>
    <c:plotVisOnly val="1"/>
    <c:dispBlanksAs val="gap"/>
    <c:showDLblsOverMax val="0"/>
  </c:chart>
  <c:spPr>
    <a:solidFill>
      <a:srgbClr val="FFFFFF"/>
    </a:solidFill>
    <a:ln w="9528">
      <a:solidFill>
        <a:srgbClr val="D9D9D9"/>
      </a:solidFill>
      <a:prstDash val="solid"/>
    </a:ln>
  </c:spPr>
  <c:txPr>
    <a:bodyPr lIns="0" tIns="0" rIns="0" bIns="0"/>
    <a:lstStyle/>
    <a:p>
      <a:pPr marL="0" marR="0" indent="0" defTabSz="914400" fontAlgn="auto" hangingPunct="1">
        <a:lnSpc>
          <a:spcPct val="100000"/>
        </a:lnSpc>
        <a:spcBef>
          <a:spcPts val="0"/>
        </a:spcBef>
        <a:spcAft>
          <a:spcPts val="0"/>
        </a:spcAft>
        <a:tabLst/>
        <a:defRPr sz="1197" b="0" i="0" u="none" strike="noStrike" kern="1200" baseline="0">
          <a:solidFill>
            <a:srgbClr val="000000"/>
          </a:solidFill>
          <a:latin typeface="游ゴシック"/>
        </a:defRPr>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0.00343</cdr:x>
      <cdr:y>0</cdr:y>
    </cdr:from>
    <cdr:to>
      <cdr:x>0.13322</cdr:x>
      <cdr:y>0.08368</cdr:y>
    </cdr:to>
    <cdr:sp macro="" textlink="">
      <cdr:nvSpPr>
        <cdr:cNvPr id="2" name="テキスト ボックス 1">
          <a:extLst xmlns:a="http://schemas.openxmlformats.org/drawingml/2006/main">
            <a:ext uri="{FF2B5EF4-FFF2-40B4-BE49-F238E27FC236}">
              <a16:creationId xmlns:a16="http://schemas.microsoft.com/office/drawing/2014/main" id="{21578DF7-8FE5-B710-7580-D9ACF59D6F37}"/>
            </a:ext>
          </a:extLst>
        </cdr:cNvPr>
        <cdr:cNvSpPr txBox="1"/>
      </cdr:nvSpPr>
      <cdr:spPr>
        <a:xfrm xmlns:a="http://schemas.openxmlformats.org/drawingml/2006/main">
          <a:off x="15681" y="0"/>
          <a:ext cx="593418" cy="229560"/>
        </a:xfrm>
        <a:prstGeom xmlns:a="http://schemas.openxmlformats.org/drawingml/2006/main" prst="rect">
          <a:avLst/>
        </a:prstGeom>
        <a:noFill xmlns:a="http://schemas.openxmlformats.org/drawingml/2006/main"/>
        <a:ln xmlns:a="http://schemas.openxmlformats.org/drawingml/2006/main" cap="flat">
          <a:noFill/>
        </a:ln>
      </cdr:spPr>
      <cdr:txBody>
        <a:bodyPr xmlns:a="http://schemas.openxmlformats.org/drawingml/2006/main" vert="horz" wrap="square" lIns="91440" tIns="45720" rIns="91440" bIns="45720" anchor="t" anchorCtr="0" compatLnSpc="0">
          <a:noAutofit/>
        </a:bodyPr>
        <a:lstStyle xmlns:a="http://schemas.openxmlformats.org/drawingml/2006/main"/>
        <a:p xmlns:a="http://schemas.openxmlformats.org/drawingml/2006/main">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616161"/>
              </a:solidFill>
              <a:uFillTx/>
              <a:latin typeface="游ゴシック" pitchFamily="50"/>
              <a:ea typeface="游ゴシック" pitchFamily="50"/>
            </a:rPr>
            <a:t>min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3" Type="http://schemas.openxmlformats.org/officeDocument/2006/relationships/image" Target="../media/image50.jpeg"/><Relationship Id="rId58" Type="http://schemas.openxmlformats.org/officeDocument/2006/relationships/image" Target="../media/image55.png"/><Relationship Id="rId66" Type="http://schemas.openxmlformats.org/officeDocument/2006/relationships/image" Target="../media/image63.png"/><Relationship Id="rId5" Type="http://schemas.openxmlformats.org/officeDocument/2006/relationships/image" Target="../media/image3.png"/><Relationship Id="rId61" Type="http://schemas.openxmlformats.org/officeDocument/2006/relationships/image" Target="../media/image58.pn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chart" Target="../charts/chart1.xml"/><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jpe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9.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6.pn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6.jpe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49.png"/><Relationship Id="rId60" Type="http://schemas.openxmlformats.org/officeDocument/2006/relationships/image" Target="../media/image57.jpeg"/><Relationship Id="rId65" Type="http://schemas.openxmlformats.org/officeDocument/2006/relationships/image" Target="../media/image62.png"/><Relationship Id="rId73" Type="http://schemas.openxmlformats.org/officeDocument/2006/relationships/image" Target="../media/image70.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8" name="テキスト ボックス 7">
            <a:extLst>
              <a:ext uri="{FF2B5EF4-FFF2-40B4-BE49-F238E27FC236}">
                <a16:creationId xmlns:a16="http://schemas.microsoft.com/office/drawing/2014/main" id="{CB9845B0-0410-43DB-3F21-F95C7524C062}"/>
              </a:ext>
            </a:extLst>
          </p:cNvPr>
          <p:cNvSpPr txBox="1"/>
          <p:nvPr/>
        </p:nvSpPr>
        <p:spPr>
          <a:xfrm>
            <a:off x="32333" y="14133415"/>
            <a:ext cx="6592754" cy="2246769"/>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p>
          <a:p>
            <a:pPr>
              <a:buNone/>
            </a:pPr>
            <a:r>
              <a:rPr lang="ja-JP" altLang="en-US" sz="800" dirty="0">
                <a:latin typeface="游ゴシック" panose="020B0400000000000000" pitchFamily="50" charset="-128"/>
                <a:ea typeface="游ゴシック" panose="020B0400000000000000" pitchFamily="50" charset="-128"/>
              </a:rPr>
              <a:t>今シーズン、私たちは「</a:t>
            </a:r>
            <a:r>
              <a:rPr lang="ja-JP" altLang="en-US" sz="800" b="1" dirty="0">
                <a:latin typeface="游ゴシック" panose="020B0400000000000000" pitchFamily="50" charset="-128"/>
                <a:ea typeface="游ゴシック" panose="020B0400000000000000" pitchFamily="50" charset="-128"/>
              </a:rPr>
              <a:t>正確に動き、強いロボット</a:t>
            </a:r>
            <a:r>
              <a:rPr lang="ja-JP" altLang="en-US" sz="800" dirty="0">
                <a:latin typeface="游ゴシック" panose="020B0400000000000000" pitchFamily="50" charset="-128"/>
                <a:ea typeface="游ゴシック" panose="020B0400000000000000" pitchFamily="50" charset="-128"/>
              </a:rPr>
              <a:t>」をテーマに掲げ、</a:t>
            </a:r>
            <a:r>
              <a:rPr lang="ja-JP" altLang="en-US" sz="800" b="1" dirty="0">
                <a:latin typeface="游ゴシック" panose="020B0400000000000000" pitchFamily="50" charset="-128"/>
                <a:ea typeface="游ゴシック" panose="020B0400000000000000" pitchFamily="50" charset="-128"/>
              </a:rPr>
              <a:t>センサー・構造設計・駆動性能</a:t>
            </a:r>
            <a:r>
              <a:rPr lang="ja-JP" altLang="en-US" sz="800" dirty="0">
                <a:latin typeface="游ゴシック" panose="020B0400000000000000" pitchFamily="50" charset="-128"/>
                <a:ea typeface="游ゴシック" panose="020B0400000000000000" pitchFamily="50" charset="-128"/>
              </a:rPr>
              <a:t>を主に見直しました。視覚センサーには</a:t>
            </a:r>
            <a:r>
              <a:rPr lang="en-US" altLang="ja-JP" sz="800" b="1" dirty="0">
                <a:latin typeface="游ゴシック" panose="020B0400000000000000" pitchFamily="50" charset="-128"/>
                <a:ea typeface="游ゴシック" panose="020B0400000000000000" pitchFamily="50" charset="-128"/>
              </a:rPr>
              <a:t>Open</a:t>
            </a:r>
            <a:r>
              <a:rPr lang="ja-JP" altLang="en-US" sz="800" b="1" dirty="0">
                <a:latin typeface="游ゴシック" panose="020B0400000000000000" pitchFamily="50" charset="-128"/>
                <a:ea typeface="游ゴシック" panose="020B0400000000000000" pitchFamily="50" charset="-128"/>
              </a:rPr>
              <a:t> </a:t>
            </a:r>
            <a:r>
              <a:rPr lang="en-US" altLang="ja-JP" sz="800" b="1" dirty="0">
                <a:latin typeface="游ゴシック" panose="020B0400000000000000" pitchFamily="50" charset="-128"/>
                <a:ea typeface="游ゴシック" panose="020B0400000000000000" pitchFamily="50" charset="-128"/>
              </a:rPr>
              <a:t>MV</a:t>
            </a:r>
            <a:r>
              <a:rPr lang="ja-JP" altLang="en-US" sz="800" b="1" dirty="0">
                <a:latin typeface="游ゴシック" panose="020B0400000000000000" pitchFamily="50" charset="-128"/>
                <a:ea typeface="游ゴシック" panose="020B0400000000000000" pitchFamily="50" charset="-128"/>
              </a:rPr>
              <a:t>カメラと全方位ミラー</a:t>
            </a:r>
            <a:r>
              <a:rPr lang="ja-JP" altLang="en-US" sz="800" dirty="0">
                <a:latin typeface="游ゴシック" panose="020B0400000000000000" pitchFamily="50" charset="-128"/>
                <a:ea typeface="游ゴシック" panose="020B0400000000000000" pitchFamily="50" charset="-128"/>
              </a:rPr>
              <a:t>を組み合わせることで、わずか</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つのカメラで</a:t>
            </a:r>
            <a:r>
              <a:rPr lang="ja-JP" altLang="en-US" sz="800" b="1" dirty="0">
                <a:latin typeface="游ゴシック" panose="020B0400000000000000" pitchFamily="50" charset="-128"/>
                <a:ea typeface="游ゴシック" panose="020B0400000000000000" pitchFamily="50" charset="-128"/>
              </a:rPr>
              <a:t>コート全体を認識することを可能</a:t>
            </a:r>
            <a:r>
              <a:rPr lang="ja-JP" altLang="en-US" sz="800" dirty="0">
                <a:latin typeface="游ゴシック" panose="020B0400000000000000" pitchFamily="50" charset="-128"/>
                <a:ea typeface="游ゴシック" panose="020B0400000000000000" pitchFamily="50" charset="-128"/>
              </a:rPr>
              <a:t>としました。ボール検知には、</a:t>
            </a:r>
            <a:r>
              <a:rPr lang="ja-JP" altLang="en-US" sz="800" b="1" dirty="0">
                <a:latin typeface="游ゴシック" panose="020B0400000000000000" pitchFamily="50" charset="-128"/>
                <a:ea typeface="游ゴシック" panose="020B0400000000000000" pitchFamily="50" charset="-128"/>
              </a:rPr>
              <a:t>赤外線センサーを円形に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個配置</a:t>
            </a:r>
            <a:r>
              <a:rPr lang="ja-JP" altLang="en-US" sz="800" dirty="0">
                <a:latin typeface="游ゴシック" panose="020B0400000000000000" pitchFamily="50" charset="-128"/>
                <a:ea typeface="游ゴシック" panose="020B0400000000000000" pitchFamily="50" charset="-128"/>
              </a:rPr>
              <a:t>したシステムを採用し、より</a:t>
            </a:r>
            <a:r>
              <a:rPr lang="ja-JP" altLang="en-US" sz="800" b="1" dirty="0">
                <a:latin typeface="游ゴシック" panose="020B0400000000000000" pitchFamily="50" charset="-128"/>
                <a:ea typeface="游ゴシック" panose="020B0400000000000000" pitchFamily="50" charset="-128"/>
              </a:rPr>
              <a:t>正確な角度検知</a:t>
            </a:r>
            <a:r>
              <a:rPr lang="ja-JP" altLang="en-US" sz="800" dirty="0">
                <a:latin typeface="游ゴシック" panose="020B0400000000000000" pitchFamily="50" charset="-128"/>
                <a:ea typeface="游ゴシック" panose="020B0400000000000000" pitchFamily="50" charset="-128"/>
              </a:rPr>
              <a:t>を実現しています。</a:t>
            </a:r>
          </a:p>
          <a:p>
            <a:r>
              <a:rPr lang="ja-JP" altLang="en-US" sz="800" dirty="0">
                <a:latin typeface="游ゴシック" panose="020B0400000000000000" pitchFamily="50" charset="-128"/>
                <a:ea typeface="游ゴシック" panose="020B0400000000000000" pitchFamily="50" charset="-128"/>
              </a:rPr>
              <a:t>特に</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システムでは、従来の</a:t>
            </a:r>
            <a:r>
              <a:rPr lang="ja-JP" altLang="en-US" sz="800" b="1" dirty="0">
                <a:latin typeface="游ゴシック" panose="020B0400000000000000" pitchFamily="50" charset="-128"/>
                <a:ea typeface="游ゴシック" panose="020B0400000000000000" pitchFamily="50" charset="-128"/>
              </a:rPr>
              <a:t>マイコンのピン数制限</a:t>
            </a:r>
            <a:r>
              <a:rPr lang="ja-JP" altLang="en-US" sz="800" dirty="0">
                <a:latin typeface="游ゴシック" panose="020B0400000000000000" pitchFamily="50" charset="-128"/>
                <a:ea typeface="游ゴシック" panose="020B0400000000000000" pitchFamily="50" charset="-128"/>
              </a:rPr>
              <a:t>を</a:t>
            </a:r>
            <a:r>
              <a:rPr lang="ja-JP" altLang="en-US" sz="800" b="1" dirty="0">
                <a:latin typeface="游ゴシック" panose="020B0400000000000000" pitchFamily="50" charset="-128"/>
                <a:ea typeface="游ゴシック" panose="020B0400000000000000" pitchFamily="50" charset="-128"/>
              </a:rPr>
              <a:t>マルチプレクサの導入</a:t>
            </a:r>
            <a:r>
              <a:rPr lang="ja-JP" altLang="en-US" sz="800" dirty="0">
                <a:latin typeface="游ゴシック" panose="020B0400000000000000" pitchFamily="50" charset="-128"/>
                <a:ea typeface="游ゴシック" panose="020B0400000000000000" pitchFamily="50" charset="-128"/>
              </a:rPr>
              <a:t>によって解消しました。攻撃性能にも大幅な強化を加えています。新たに設計した</a:t>
            </a:r>
            <a:r>
              <a:rPr lang="ja-JP" altLang="en-US" sz="800" b="1" dirty="0">
                <a:latin typeface="游ゴシック" panose="020B0400000000000000" pitchFamily="50" charset="-128"/>
                <a:ea typeface="游ゴシック" panose="020B0400000000000000" pitchFamily="50" charset="-128"/>
              </a:rPr>
              <a:t>キッカー</a:t>
            </a:r>
            <a:r>
              <a:rPr lang="ja-JP" altLang="en-US" sz="800" dirty="0">
                <a:latin typeface="游ゴシック" panose="020B0400000000000000" pitchFamily="50" charset="-128"/>
                <a:ea typeface="游ゴシック" panose="020B0400000000000000" pitchFamily="50" charset="-128"/>
              </a:rPr>
              <a:t>と、</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プリンターによって制作された</a:t>
            </a:r>
            <a:r>
              <a:rPr lang="ja-JP" altLang="en-US" sz="800" b="1" dirty="0">
                <a:latin typeface="游ゴシック" panose="020B0400000000000000" pitchFamily="50" charset="-128"/>
                <a:ea typeface="游ゴシック" panose="020B0400000000000000" pitchFamily="50" charset="-128"/>
              </a:rPr>
              <a:t>ボール形状にフィットする捕捉ゾーン</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キック時の不発を減少</a:t>
            </a:r>
            <a:r>
              <a:rPr lang="ja-JP" altLang="en-US" sz="800" dirty="0">
                <a:latin typeface="游ゴシック" panose="020B0400000000000000" pitchFamily="50" charset="-128"/>
                <a:ea typeface="游ゴシック" panose="020B0400000000000000" pitchFamily="50" charset="-128"/>
              </a:rPr>
              <a:t>。これにより、</a:t>
            </a:r>
            <a:r>
              <a:rPr lang="ja-JP" altLang="en-US" sz="800" b="1" dirty="0">
                <a:latin typeface="游ゴシック" panose="020B0400000000000000" pitchFamily="50" charset="-128"/>
                <a:ea typeface="游ゴシック" panose="020B0400000000000000" pitchFamily="50" charset="-128"/>
              </a:rPr>
              <a:t>シュートの安定性と威力が飛躍的に向上</a:t>
            </a:r>
            <a:r>
              <a:rPr lang="ja-JP" altLang="en-US" sz="800" dirty="0">
                <a:latin typeface="游ゴシック" panose="020B0400000000000000" pitchFamily="50" charset="-128"/>
                <a:ea typeface="游ゴシック" panose="020B0400000000000000" pitchFamily="50" charset="-128"/>
              </a:rPr>
              <a:t>し、前方への安定したボール送り出しを実現。「</a:t>
            </a:r>
            <a:r>
              <a:rPr lang="ja-JP" altLang="en-US" sz="800" b="1" dirty="0">
                <a:latin typeface="游ゴシック" panose="020B0400000000000000" pitchFamily="50" charset="-128"/>
                <a:ea typeface="游ゴシック" panose="020B0400000000000000" pitchFamily="50" charset="-128"/>
              </a:rPr>
              <a:t>確実に得点できるロボット</a:t>
            </a:r>
            <a:r>
              <a:rPr lang="ja-JP" altLang="en-US" sz="800" dirty="0">
                <a:latin typeface="游ゴシック" panose="020B0400000000000000" pitchFamily="50" charset="-128"/>
                <a:ea typeface="游ゴシック" panose="020B0400000000000000" pitchFamily="50" charset="-128"/>
              </a:rPr>
              <a:t>」としての性能を確立しました。駆動系には</a:t>
            </a:r>
            <a:r>
              <a:rPr lang="en-US" altLang="ja-JP" sz="800" b="1" dirty="0">
                <a:latin typeface="游ゴシック" panose="020B0400000000000000" pitchFamily="50" charset="-128"/>
                <a:ea typeface="游ゴシック" panose="020B0400000000000000" pitchFamily="50" charset="-128"/>
              </a:rPr>
              <a:t>DIGILENT IG22 1/19</a:t>
            </a:r>
            <a:r>
              <a:rPr lang="ja-JP" altLang="en-US" sz="800" b="1" dirty="0">
                <a:latin typeface="游ゴシック" panose="020B0400000000000000" pitchFamily="50" charset="-128"/>
                <a:ea typeface="游ゴシック" panose="020B0400000000000000" pitchFamily="50" charset="-128"/>
              </a:rPr>
              <a:t>モーター</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制御性・パワー・コスト</a:t>
            </a:r>
            <a:r>
              <a:rPr lang="ja-JP" altLang="en-US" sz="800" dirty="0">
                <a:latin typeface="游ゴシック" panose="020B0400000000000000" pitchFamily="50" charset="-128"/>
                <a:ea typeface="游ゴシック" panose="020B0400000000000000" pitchFamily="50" charset="-128"/>
              </a:rPr>
              <a:t>のバランスを最適化。さらに、</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層構造から進化した</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層オムニホイール</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高精度な回転性能とスムーズな移動</a:t>
            </a:r>
            <a:r>
              <a:rPr lang="ja-JP" altLang="en-US" sz="800" dirty="0">
                <a:latin typeface="游ゴシック" panose="020B0400000000000000" pitchFamily="50" charset="-128"/>
                <a:ea typeface="游ゴシック" panose="020B0400000000000000" pitchFamily="50" charset="-128"/>
              </a:rPr>
              <a:t>を両立。小さな旋回半径と滑らかな方向転換は、戦術的な動きを可能にする大きな武器となっています。試合中の</a:t>
            </a:r>
            <a:r>
              <a:rPr lang="ja-JP" altLang="en-US" sz="800" b="1" dirty="0">
                <a:latin typeface="游ゴシック" panose="020B0400000000000000" pitchFamily="50" charset="-128"/>
                <a:ea typeface="游ゴシック" panose="020B0400000000000000" pitchFamily="50" charset="-128"/>
              </a:rPr>
              <a:t>故障対応</a:t>
            </a:r>
            <a:r>
              <a:rPr lang="ja-JP" altLang="en-US" sz="800" dirty="0">
                <a:latin typeface="游ゴシック" panose="020B0400000000000000" pitchFamily="50" charset="-128"/>
                <a:ea typeface="游ゴシック" panose="020B0400000000000000" pitchFamily="50" charset="-128"/>
              </a:rPr>
              <a:t>にもこだわりました。搭載された</a:t>
            </a:r>
            <a:r>
              <a:rPr lang="en-US" altLang="ja-JP" sz="800" dirty="0">
                <a:solidFill>
                  <a:schemeClr val="tx1"/>
                </a:solidFill>
                <a:latin typeface="游ゴシック" panose="020B0400000000000000" pitchFamily="50" charset="-128"/>
                <a:ea typeface="游ゴシック" panose="020B0400000000000000" pitchFamily="50" charset="-128"/>
              </a:rPr>
              <a:t>O-LED Display</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センサーデータをリアルタイムで表示</a:t>
            </a:r>
            <a:r>
              <a:rPr lang="ja-JP" altLang="en-US" sz="800" dirty="0">
                <a:latin typeface="游ゴシック" panose="020B0400000000000000" pitchFamily="50" charset="-128"/>
                <a:ea typeface="游ゴシック" panose="020B0400000000000000" pitchFamily="50" charset="-128"/>
              </a:rPr>
              <a:t>可能となり、現場での迅速なトラブル対応や戦術修正をサポート。</a:t>
            </a:r>
            <a:r>
              <a:rPr lang="en-US" altLang="ja-JP" sz="800" dirty="0">
                <a:latin typeface="游ゴシック" panose="020B0400000000000000" pitchFamily="50" charset="-128"/>
                <a:ea typeface="游ゴシック" panose="020B0400000000000000" pitchFamily="50" charset="-128"/>
              </a:rPr>
              <a:t>PC</a:t>
            </a:r>
            <a:r>
              <a:rPr lang="ja-JP" altLang="en-US" sz="800" dirty="0">
                <a:latin typeface="游ゴシック" panose="020B0400000000000000" pitchFamily="50" charset="-128"/>
                <a:ea typeface="游ゴシック" panose="020B0400000000000000" pitchFamily="50" charset="-128"/>
              </a:rPr>
              <a:t>接続の手間を省き、</a:t>
            </a:r>
            <a:r>
              <a:rPr lang="ja-JP" altLang="en-US" sz="800" b="1" dirty="0">
                <a:latin typeface="游ゴシック" panose="020B0400000000000000" pitchFamily="50" charset="-128"/>
                <a:ea typeface="游ゴシック" panose="020B0400000000000000" pitchFamily="50" charset="-128"/>
              </a:rPr>
              <a:t>現場対応力を大幅に向上</a:t>
            </a:r>
            <a:r>
              <a:rPr lang="ja-JP" altLang="en-US" sz="800" dirty="0">
                <a:latin typeface="游ゴシック" panose="020B0400000000000000" pitchFamily="50" charset="-128"/>
                <a:ea typeface="游ゴシック" panose="020B0400000000000000" pitchFamily="50" charset="-128"/>
              </a:rPr>
              <a:t>させています。制御基板には</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高速な通信と豊富な</a:t>
            </a:r>
            <a:r>
              <a:rPr lang="en-US" altLang="ja-JP" sz="800" b="1" dirty="0">
                <a:latin typeface="游ゴシック" panose="020B0400000000000000" pitchFamily="50" charset="-128"/>
                <a:ea typeface="游ゴシック" panose="020B0400000000000000" pitchFamily="50" charset="-128"/>
              </a:rPr>
              <a:t>I/O</a:t>
            </a:r>
            <a:r>
              <a:rPr lang="ja-JP" altLang="en-US" sz="800" b="1" dirty="0">
                <a:latin typeface="游ゴシック" panose="020B0400000000000000" pitchFamily="50" charset="-128"/>
                <a:ea typeface="游ゴシック" panose="020B0400000000000000" pitchFamily="50" charset="-128"/>
              </a:rPr>
              <a:t>拡張性</a:t>
            </a:r>
            <a:r>
              <a:rPr lang="ja-JP" altLang="en-US" sz="800" dirty="0">
                <a:latin typeface="游ゴシック" panose="020B0400000000000000" pitchFamily="50" charset="-128"/>
                <a:ea typeface="游ゴシック" panose="020B0400000000000000" pitchFamily="50" charset="-128"/>
              </a:rPr>
              <a:t>を確保。加えて、</a:t>
            </a:r>
            <a:r>
              <a:rPr lang="ja-JP" altLang="en-US" sz="800" b="1" dirty="0">
                <a:latin typeface="游ゴシック" panose="020B0400000000000000" pitchFamily="50" charset="-128"/>
                <a:ea typeface="游ゴシック" panose="020B0400000000000000" pitchFamily="50" charset="-128"/>
              </a:rPr>
              <a:t>フラットケーブル・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・ノイズ抑制を意識した配線設計</a:t>
            </a:r>
            <a:r>
              <a:rPr lang="ja-JP" altLang="en-US" sz="800" dirty="0">
                <a:latin typeface="游ゴシック" panose="020B0400000000000000" pitchFamily="50" charset="-128"/>
                <a:ea typeface="游ゴシック" panose="020B0400000000000000" pitchFamily="50" charset="-128"/>
              </a:rPr>
              <a:t>など、実戦における整備性と安定性も重視しています。さらに、今まではアタッカー機、ゴールキーパー機を分けて作成していましたが、</a:t>
            </a:r>
            <a:r>
              <a:rPr lang="en-US" altLang="ja-JP" sz="800" dirty="0">
                <a:latin typeface="游ゴシック" panose="020B0400000000000000" pitchFamily="50" charset="-128"/>
                <a:ea typeface="游ゴシック" panose="020B0400000000000000" pitchFamily="50" charset="-128"/>
              </a:rPr>
              <a:t>2</a:t>
            </a:r>
            <a:r>
              <a:rPr lang="ja-JP" altLang="en-US" sz="800" dirty="0">
                <a:latin typeface="游ゴシック" panose="020B0400000000000000" pitchFamily="50" charset="-128"/>
                <a:ea typeface="游ゴシック" panose="020B0400000000000000" pitchFamily="50" charset="-128"/>
              </a:rPr>
              <a:t>台とも共通化することで、</a:t>
            </a:r>
            <a:r>
              <a:rPr lang="ja-JP" altLang="en-US" sz="800" dirty="0">
                <a:solidFill>
                  <a:schemeClr val="tx1"/>
                </a:solidFill>
                <a:latin typeface="游ゴシック" panose="020B0400000000000000" pitchFamily="50" charset="-128"/>
                <a:ea typeface="游ゴシック" panose="020B0400000000000000" pitchFamily="50" charset="-128"/>
              </a:rPr>
              <a:t>両者の長所を融合した機体を</a:t>
            </a:r>
            <a:r>
              <a:rPr lang="en-US" altLang="ja-JP" sz="800" dirty="0">
                <a:solidFill>
                  <a:schemeClr val="tx1"/>
                </a:solidFill>
                <a:latin typeface="游ゴシック" panose="020B0400000000000000" pitchFamily="50" charset="-128"/>
                <a:ea typeface="游ゴシック" panose="020B0400000000000000" pitchFamily="50" charset="-128"/>
              </a:rPr>
              <a:t>2</a:t>
            </a:r>
            <a:r>
              <a:rPr lang="ja-JP" altLang="en-US" sz="800" dirty="0">
                <a:solidFill>
                  <a:schemeClr val="tx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簡素化と保守性の向上、さらには高い互換性を実現しています。</a:t>
            </a:r>
          </a:p>
        </p:txBody>
      </p:sp>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1" y="0"/>
            <a:ext cx="3027521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6680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65671" y="181478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106198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186387" y="8370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78993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5903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23010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機体、回路設計担当</a:t>
            </a: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4982702" y="1350444"/>
            <a:ext cx="179545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ゴールキーパープログラム担当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69670" y="57570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69417" y="239169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08581" y="212742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アタッカー機プログラム担当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8348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7020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0917" y="35423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72657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回路設計、メディア担当</a:t>
            </a: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89" name="テキスト ボックス 288">
            <a:extLst>
              <a:ext uri="{FF2B5EF4-FFF2-40B4-BE49-F238E27FC236}">
                <a16:creationId xmlns:a16="http://schemas.microsoft.com/office/drawing/2014/main" id="{5855B134-0274-2D60-2EB1-C517B79D6173}"/>
              </a:ext>
            </a:extLst>
          </p:cNvPr>
          <p:cNvSpPr txBox="1"/>
          <p:nvPr/>
        </p:nvSpPr>
        <p:spPr>
          <a:xfrm>
            <a:off x="17738095" y="496203"/>
            <a:ext cx="12614766" cy="3939540"/>
          </a:xfrm>
          <a:prstGeom prst="rect">
            <a:avLst/>
          </a:prstGeom>
          <a:noFill/>
        </p:spPr>
        <p:txBody>
          <a:bodyPr wrap="square" rtlCol="0">
            <a:spAutoFit/>
          </a:bodyPr>
          <a:lstStyle/>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a:t>
            </a:r>
            <a:r>
              <a:rPr lang="en-US" altLang="ja-JP" sz="1000" dirty="0" err="1">
                <a:solidFill>
                  <a:schemeClr val="bg1"/>
                </a:solidFill>
                <a:latin typeface="游ゴシック" panose="020B0400000000000000" pitchFamily="50" charset="-128"/>
                <a:ea typeface="游ゴシック" panose="020B0400000000000000" pitchFamily="50" charset="-128"/>
              </a:rPr>
              <a:t>Munako</a:t>
            </a:r>
            <a:r>
              <a:rPr lang="en-US" altLang="ja-JP" sz="1000" dirty="0">
                <a:solidFill>
                  <a:schemeClr val="bg1"/>
                </a:solidFill>
                <a:latin typeface="游ゴシック" panose="020B0400000000000000" pitchFamily="50" charset="-128"/>
                <a:ea typeface="游ゴシック" panose="020B0400000000000000" pitchFamily="50" charset="-128"/>
              </a:rPr>
              <a:t> Aegis</a:t>
            </a:r>
            <a:r>
              <a:rPr lang="ja-JP" altLang="en-US" sz="1000" dirty="0">
                <a:solidFill>
                  <a:schemeClr val="bg1"/>
                </a:solidFill>
                <a:latin typeface="游ゴシック" panose="020B0400000000000000" pitchFamily="50" charset="-128"/>
                <a:ea typeface="游ゴシック" panose="020B0400000000000000" pitchFamily="50" charset="-128"/>
              </a:rPr>
              <a:t>」は、日本の高校生</a:t>
            </a:r>
            <a:r>
              <a:rPr lang="en-US" altLang="ja-JP" sz="1000" dirty="0">
                <a:solidFill>
                  <a:schemeClr val="bg1"/>
                </a:solidFill>
                <a:latin typeface="游ゴシック" panose="020B0400000000000000" pitchFamily="50" charset="-128"/>
                <a:ea typeface="游ゴシック" panose="020B0400000000000000" pitchFamily="50" charset="-128"/>
              </a:rPr>
              <a:t>4</a:t>
            </a:r>
            <a:r>
              <a:rPr lang="ja-JP" altLang="en-US" sz="1000" dirty="0">
                <a:solidFill>
                  <a:schemeClr val="bg1"/>
                </a:solidFill>
                <a:latin typeface="游ゴシック" panose="020B0400000000000000" pitchFamily="50" charset="-128"/>
                <a:ea typeface="游ゴシック" panose="020B0400000000000000" pitchFamily="50" charset="-128"/>
              </a:rPr>
              <a:t>人で構成された、サッカーライトウェイト部門のチームです。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2023</a:t>
            </a:r>
            <a:r>
              <a:rPr lang="ja-JP" altLang="en-US" sz="1000" dirty="0">
                <a:solidFill>
                  <a:schemeClr val="bg1"/>
                </a:solidFill>
                <a:latin typeface="游ゴシック" panose="020B0400000000000000" pitchFamily="50" charset="-128"/>
                <a:ea typeface="游ゴシック" panose="020B0400000000000000" pitchFamily="50" charset="-128"/>
              </a:rPr>
              <a:t>年シーズンから活動を開始し、日々ロボットに真剣に向き合いながら、互いに技術を高め合ってきました。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活動を始めた当初、メンバー全員に専門的な技術はありませんでした。しかし、毎日のように機体設計やプログラミング、回路製作に取り組み、試行錯誤を重ねながら、知識と経験を蓄積してきました。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初年度は予選大会を</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位で通過し、ジャパンオープンへの出場を果たしましたが、本戦では</a:t>
            </a:r>
            <a:r>
              <a:rPr lang="en-US" altLang="ja-JP" sz="1000" dirty="0">
                <a:solidFill>
                  <a:schemeClr val="bg1"/>
                </a:solidFill>
                <a:latin typeface="游ゴシック" panose="020B0400000000000000" pitchFamily="50" charset="-128"/>
                <a:ea typeface="游ゴシック" panose="020B0400000000000000" pitchFamily="50" charset="-128"/>
              </a:rPr>
              <a:t>64</a:t>
            </a:r>
            <a:r>
              <a:rPr lang="ja-JP" altLang="en-US" sz="1000" dirty="0">
                <a:solidFill>
                  <a:schemeClr val="bg1"/>
                </a:solidFill>
                <a:latin typeface="游ゴシック" panose="020B0400000000000000" pitchFamily="50" charset="-128"/>
                <a:ea typeface="游ゴシック" panose="020B0400000000000000" pitchFamily="50" charset="-128"/>
              </a:rPr>
              <a:t>チーム中</a:t>
            </a:r>
            <a:r>
              <a:rPr lang="en-US" altLang="ja-JP" sz="1000" dirty="0">
                <a:solidFill>
                  <a:schemeClr val="bg1"/>
                </a:solidFill>
                <a:latin typeface="游ゴシック" panose="020B0400000000000000" pitchFamily="50" charset="-128"/>
                <a:ea typeface="游ゴシック" panose="020B0400000000000000" pitchFamily="50" charset="-128"/>
              </a:rPr>
              <a:t>31</a:t>
            </a:r>
            <a:r>
              <a:rPr lang="ja-JP" altLang="en-US" sz="1000" dirty="0">
                <a:solidFill>
                  <a:schemeClr val="bg1"/>
                </a:solidFill>
                <a:latin typeface="游ゴシック" panose="020B0400000000000000" pitchFamily="50" charset="-128"/>
                <a:ea typeface="游ゴシック" panose="020B0400000000000000" pitchFamily="50" charset="-128"/>
              </a:rPr>
              <a:t>位という悔しい結果となりました。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それでも諦めずに、私たちは努力を続け、今年のジャパンオープンでは見事</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位を獲得。さらに、ベストプレゼンテーション賞もいただくことができました。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ロボットの設計には主に</a:t>
            </a:r>
            <a:r>
              <a:rPr lang="en-US" altLang="ja-JP" sz="1000" dirty="0">
                <a:solidFill>
                  <a:schemeClr val="bg1"/>
                </a:solidFill>
                <a:latin typeface="游ゴシック" panose="020B0400000000000000" pitchFamily="50" charset="-128"/>
                <a:ea typeface="游ゴシック" panose="020B0400000000000000" pitchFamily="50" charset="-128"/>
              </a:rPr>
              <a:t>Autodesk Fusion</a:t>
            </a:r>
            <a:r>
              <a:rPr lang="ja-JP" altLang="en-US" sz="1000" dirty="0">
                <a:solidFill>
                  <a:schemeClr val="bg1"/>
                </a:solidFill>
                <a:latin typeface="游ゴシック" panose="020B0400000000000000" pitchFamily="50" charset="-128"/>
                <a:ea typeface="游ゴシック" panose="020B0400000000000000" pitchFamily="50" charset="-128"/>
              </a:rPr>
              <a:t>を使用し、回路設計には</a:t>
            </a:r>
            <a:r>
              <a:rPr lang="en-US" altLang="ja-JP" sz="1000" dirty="0" err="1">
                <a:solidFill>
                  <a:schemeClr val="bg1"/>
                </a:solidFill>
                <a:latin typeface="游ゴシック" panose="020B0400000000000000" pitchFamily="50" charset="-128"/>
                <a:ea typeface="游ゴシック" panose="020B0400000000000000" pitchFamily="50" charset="-128"/>
              </a:rPr>
              <a:t>Kicad</a:t>
            </a:r>
            <a:r>
              <a:rPr lang="ja-JP" altLang="en-US" sz="1000" dirty="0">
                <a:solidFill>
                  <a:schemeClr val="bg1"/>
                </a:solidFill>
                <a:latin typeface="游ゴシック" panose="020B0400000000000000" pitchFamily="50" charset="-128"/>
                <a:ea typeface="游ゴシック" panose="020B0400000000000000" pitchFamily="50" charset="-128"/>
              </a:rPr>
              <a:t>を用いています。製作には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プリンターや</a:t>
            </a:r>
            <a:r>
              <a:rPr lang="en-US" altLang="ja-JP" sz="1000" dirty="0">
                <a:solidFill>
                  <a:schemeClr val="bg1"/>
                </a:solidFill>
                <a:latin typeface="游ゴシック" panose="020B0400000000000000" pitchFamily="50" charset="-128"/>
                <a:ea typeface="游ゴシック" panose="020B0400000000000000" pitchFamily="50" charset="-128"/>
              </a:rPr>
              <a:t>CNC</a:t>
            </a:r>
            <a:r>
              <a:rPr lang="ja-JP" altLang="en-US" sz="1000" dirty="0">
                <a:solidFill>
                  <a:schemeClr val="bg1"/>
                </a:solidFill>
                <a:latin typeface="游ゴシック" panose="020B0400000000000000" pitchFamily="50" charset="-128"/>
                <a:ea typeface="游ゴシック" panose="020B0400000000000000" pitchFamily="50" charset="-128"/>
              </a:rPr>
              <a:t>フライス盤を活用し、効率よく高精度なロボット開発を行っています。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プログラムは、マイコンには</a:t>
            </a:r>
            <a:r>
              <a:rPr lang="en-US" altLang="ja-JP" sz="1000" dirty="0">
                <a:solidFill>
                  <a:schemeClr val="bg1"/>
                </a:solidFill>
                <a:latin typeface="游ゴシック" panose="020B0400000000000000" pitchFamily="50" charset="-128"/>
                <a:ea typeface="游ゴシック" panose="020B0400000000000000" pitchFamily="50" charset="-128"/>
              </a:rPr>
              <a:t>C++</a:t>
            </a:r>
            <a:r>
              <a:rPr lang="ja-JP" altLang="en-US" sz="1000" dirty="0">
                <a:solidFill>
                  <a:schemeClr val="bg1"/>
                </a:solidFill>
                <a:latin typeface="游ゴシック" panose="020B0400000000000000" pitchFamily="50" charset="-128"/>
                <a:ea typeface="游ゴシック" panose="020B0400000000000000" pitchFamily="50" charset="-128"/>
              </a:rPr>
              <a:t>を用いて</a:t>
            </a:r>
            <a:r>
              <a:rPr lang="en-US" altLang="ja-JP" sz="1000" dirty="0">
                <a:solidFill>
                  <a:schemeClr val="bg1"/>
                </a:solidFill>
                <a:latin typeface="游ゴシック" panose="020B0400000000000000" pitchFamily="50" charset="-128"/>
                <a:ea typeface="游ゴシック" panose="020B0400000000000000" pitchFamily="50" charset="-128"/>
              </a:rPr>
              <a:t>Visual Studio Code</a:t>
            </a:r>
            <a:r>
              <a:rPr lang="ja-JP" altLang="en-US" sz="1000" dirty="0">
                <a:solidFill>
                  <a:schemeClr val="bg1"/>
                </a:solidFill>
                <a:latin typeface="游ゴシック" panose="020B0400000000000000" pitchFamily="50" charset="-128"/>
                <a:ea typeface="游ゴシック" panose="020B0400000000000000" pitchFamily="50" charset="-128"/>
              </a:rPr>
              <a:t>で記述し、カメラの制御には</a:t>
            </a:r>
            <a:r>
              <a:rPr lang="en-US" altLang="ja-JP" sz="1000" dirty="0">
                <a:solidFill>
                  <a:schemeClr val="bg1"/>
                </a:solidFill>
                <a:latin typeface="游ゴシック" panose="020B0400000000000000" pitchFamily="50" charset="-128"/>
                <a:ea typeface="游ゴシック" panose="020B0400000000000000" pitchFamily="50" charset="-128"/>
              </a:rPr>
              <a:t>Micro Python</a:t>
            </a:r>
            <a:r>
              <a:rPr lang="ja-JP" altLang="en-US" sz="1000" dirty="0">
                <a:solidFill>
                  <a:schemeClr val="bg1"/>
                </a:solidFill>
                <a:latin typeface="游ゴシック" panose="020B0400000000000000" pitchFamily="50" charset="-128"/>
                <a:ea typeface="游ゴシック" panose="020B0400000000000000" pitchFamily="50" charset="-128"/>
              </a:rPr>
              <a:t>を使い、</a:t>
            </a:r>
            <a:r>
              <a:rPr lang="en-US" altLang="ja-JP" sz="1000" dirty="0">
                <a:solidFill>
                  <a:schemeClr val="bg1"/>
                </a:solidFill>
                <a:latin typeface="游ゴシック" panose="020B0400000000000000" pitchFamily="50" charset="-128"/>
                <a:ea typeface="游ゴシック" panose="020B0400000000000000" pitchFamily="50" charset="-128"/>
              </a:rPr>
              <a:t>Open MV IDE</a:t>
            </a:r>
            <a:r>
              <a:rPr lang="ja-JP" altLang="en-US" sz="1000" dirty="0">
                <a:solidFill>
                  <a:schemeClr val="bg1"/>
                </a:solidFill>
                <a:latin typeface="游ゴシック" panose="020B0400000000000000" pitchFamily="50" charset="-128"/>
                <a:ea typeface="游ゴシック" panose="020B0400000000000000" pitchFamily="50" charset="-128"/>
              </a:rPr>
              <a:t>で開発しています。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私たちのロボットは、軽量性と高い耐久性を兼ね備えるため、機体ボディにジュラルミンを採用しています。バッテリーボックスやサイドカバーなどの外装部品は、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プリンターを活用して自作することで、</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設計の柔軟性を実現しました。基板については、スポンサーである</a:t>
            </a:r>
            <a:r>
              <a:rPr lang="en-US" altLang="ja-JP" sz="1000" dirty="0">
                <a:solidFill>
                  <a:schemeClr val="bg1"/>
                </a:solidFill>
                <a:latin typeface="游ゴシック" panose="020B0400000000000000" pitchFamily="50" charset="-128"/>
                <a:ea typeface="游ゴシック" panose="020B0400000000000000" pitchFamily="50" charset="-128"/>
              </a:rPr>
              <a:t>JLCPCB</a:t>
            </a:r>
            <a:r>
              <a:rPr lang="ja-JP" altLang="en-US" sz="1000" dirty="0">
                <a:solidFill>
                  <a:schemeClr val="bg1"/>
                </a:solidFill>
                <a:latin typeface="游ゴシック" panose="020B0400000000000000" pitchFamily="50" charset="-128"/>
                <a:ea typeface="游ゴシック" panose="020B0400000000000000" pitchFamily="50" charset="-128"/>
              </a:rPr>
              <a:t>様に高精度な製作を依頼し、安定した回路構成を実現しています。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カメラシステムにはオムニディレクショナルミラーを採用し、塩化ビニールをヒートプレスすることでミラーを自作。これにより、カメラ</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台で</a:t>
            </a:r>
            <a:r>
              <a:rPr lang="en-US" altLang="ja-JP" sz="1000" dirty="0">
                <a:solidFill>
                  <a:schemeClr val="bg1"/>
                </a:solidFill>
                <a:latin typeface="游ゴシック" panose="020B0400000000000000" pitchFamily="50" charset="-128"/>
                <a:ea typeface="游ゴシック" panose="020B0400000000000000" pitchFamily="50" charset="-128"/>
              </a:rPr>
              <a:t>360</a:t>
            </a:r>
            <a:r>
              <a:rPr lang="ja-JP" altLang="en-US" sz="1000" dirty="0">
                <a:solidFill>
                  <a:schemeClr val="bg1"/>
                </a:solidFill>
                <a:latin typeface="游ゴシック" panose="020B0400000000000000" pitchFamily="50" charset="-128"/>
                <a:ea typeface="游ゴシック" panose="020B0400000000000000" pitchFamily="50" charset="-128"/>
              </a:rPr>
              <a:t>度の視野を確保しつつ、コストを大幅に削減しています。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また、</a:t>
            </a:r>
            <a:r>
              <a:rPr lang="en-US" altLang="ja-JP" sz="1000" dirty="0">
                <a:solidFill>
                  <a:schemeClr val="bg1"/>
                </a:solidFill>
                <a:latin typeface="游ゴシック" panose="020B0400000000000000" pitchFamily="50" charset="-128"/>
                <a:ea typeface="游ゴシック" panose="020B0400000000000000" pitchFamily="50" charset="-128"/>
              </a:rPr>
              <a:t>TAKAHA</a:t>
            </a:r>
            <a:r>
              <a:rPr lang="ja-JP" altLang="en-US" sz="1000" dirty="0">
                <a:solidFill>
                  <a:schemeClr val="bg1"/>
                </a:solidFill>
                <a:latin typeface="游ゴシック" panose="020B0400000000000000" pitchFamily="50" charset="-128"/>
                <a:ea typeface="游ゴシック" panose="020B0400000000000000" pitchFamily="50" charset="-128"/>
              </a:rPr>
              <a:t>機工様からのご支援により頂いたソレノイドを使用し、キッカー機構を搭載しています。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加えて、近年多くのチームが直面している「ラインアウト」の課題に対しては、速度制御を取り入れることで対応。ロボットが移動中にリアルタイムで速度を計測し、コートの位置に応じた最適な速度で走行することで、できるだけ速い速度でラインアウトの防止を図っています。それに加えて、オムニホイールには</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重構造型を採用。二重構造にすることで、床面との接地面積を増やし、ブレーキ能力を向上させました。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ラインセンサの</a:t>
            </a:r>
            <a:r>
              <a:rPr lang="en-US" altLang="ja-JP" sz="1000" dirty="0">
                <a:solidFill>
                  <a:schemeClr val="bg1"/>
                </a:solidFill>
                <a:latin typeface="游ゴシック" panose="020B0400000000000000" pitchFamily="50" charset="-128"/>
                <a:ea typeface="游ゴシック" panose="020B0400000000000000" pitchFamily="50" charset="-128"/>
              </a:rPr>
              <a:t>LED</a:t>
            </a:r>
            <a:r>
              <a:rPr lang="ja-JP" altLang="en-US" sz="1000" dirty="0">
                <a:solidFill>
                  <a:schemeClr val="bg1"/>
                </a:solidFill>
                <a:latin typeface="游ゴシック" panose="020B0400000000000000" pitchFamily="50" charset="-128"/>
                <a:ea typeface="游ゴシック" panose="020B0400000000000000" pitchFamily="50" charset="-128"/>
              </a:rPr>
              <a:t>には赤色を採用し、反応速度と精度を向上しました。これらの工夫によってライン周りを強化しています。</a:t>
            </a: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ボール検出には、少ないピン数でも複数の入力を処理できるようマルチプレクサを導入し、値のブレは移動平均処理により安定化させています。さらに、</a:t>
            </a:r>
            <a:r>
              <a:rPr lang="en-US" altLang="ja-JP" sz="1000" dirty="0">
                <a:solidFill>
                  <a:schemeClr val="bg1"/>
                </a:solidFill>
                <a:latin typeface="游ゴシック" panose="020B0400000000000000" pitchFamily="50" charset="-128"/>
                <a:ea typeface="游ゴシック" panose="020B0400000000000000" pitchFamily="50" charset="-128"/>
              </a:rPr>
              <a:t>LCD</a:t>
            </a:r>
            <a:r>
              <a:rPr lang="ja-JP" altLang="en-US" sz="1000" dirty="0">
                <a:solidFill>
                  <a:schemeClr val="bg1"/>
                </a:solidFill>
                <a:latin typeface="游ゴシック" panose="020B0400000000000000" pitchFamily="50" charset="-128"/>
                <a:ea typeface="游ゴシック" panose="020B0400000000000000" pitchFamily="50" charset="-128"/>
              </a:rPr>
              <a:t>モニターを搭載することで、</a:t>
            </a:r>
            <a:r>
              <a:rPr lang="en-US" altLang="ja-JP" sz="1000" dirty="0">
                <a:solidFill>
                  <a:schemeClr val="bg1"/>
                </a:solidFill>
                <a:latin typeface="游ゴシック" panose="020B0400000000000000" pitchFamily="50" charset="-128"/>
                <a:ea typeface="游ゴシック" panose="020B0400000000000000" pitchFamily="50" charset="-128"/>
              </a:rPr>
              <a:t>PC</a:t>
            </a:r>
            <a:r>
              <a:rPr lang="ja-JP" altLang="en-US" sz="1000" dirty="0">
                <a:solidFill>
                  <a:schemeClr val="bg1"/>
                </a:solidFill>
                <a:latin typeface="游ゴシック" panose="020B0400000000000000" pitchFamily="50" charset="-128"/>
                <a:ea typeface="游ゴシック" panose="020B0400000000000000" pitchFamily="50" charset="-128"/>
              </a:rPr>
              <a:t>に接続することなくリアルタイムで各種値を確認可能になりました。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世界大会を見据えた機体構成の見直しでは、これまで攻撃機とゴールキーパーで異なっていた機体形状を共通化。両者の長所を融合した共通機体を</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台採用することで、試合中に役割を即座に切り替えることが可能となりました。さらに、すべてのセンサーや基板も共通化することで、部品管理の向上、さらには高い互換性を実現しています。</a:t>
            </a:r>
          </a:p>
          <a:p>
            <a:r>
              <a:rPr lang="ja-JP" altLang="en-US" sz="1000" dirty="0">
                <a:solidFill>
                  <a:schemeClr val="bg1"/>
                </a:solidFill>
                <a:latin typeface="游ゴシック" panose="020B0400000000000000" pitchFamily="50" charset="-128"/>
                <a:ea typeface="游ゴシック" panose="020B0400000000000000" pitchFamily="50" charset="-128"/>
              </a:rPr>
              <a:t>私たちの活動は、</a:t>
            </a:r>
            <a:r>
              <a:rPr lang="en-US" altLang="ja-JP" sz="1000" dirty="0">
                <a:solidFill>
                  <a:schemeClr val="bg1"/>
                </a:solidFill>
                <a:latin typeface="游ゴシック" panose="020B0400000000000000" pitchFamily="50" charset="-128"/>
                <a:ea typeface="游ゴシック" panose="020B0400000000000000" pitchFamily="50" charset="-128"/>
              </a:rPr>
              <a:t>X</a:t>
            </a:r>
            <a:r>
              <a:rPr lang="ja-JP" altLang="en-US" sz="1000" dirty="0">
                <a:solidFill>
                  <a:schemeClr val="bg1"/>
                </a:solidFill>
                <a:latin typeface="游ゴシック" panose="020B0400000000000000" pitchFamily="50" charset="-128"/>
                <a:ea typeface="游ゴシック" panose="020B0400000000000000" pitchFamily="50" charset="-128"/>
              </a:rPr>
              <a:t>で確認することができます。また、使用しているデータはすべて</a:t>
            </a:r>
            <a:r>
              <a:rPr lang="en-US" altLang="ja-JP" sz="1000" dirty="0">
                <a:solidFill>
                  <a:schemeClr val="bg1"/>
                </a:solidFill>
                <a:latin typeface="游ゴシック" panose="020B0400000000000000" pitchFamily="50" charset="-128"/>
                <a:ea typeface="游ゴシック" panose="020B0400000000000000" pitchFamily="50" charset="-128"/>
              </a:rPr>
              <a:t>GitHub</a:t>
            </a:r>
            <a:r>
              <a:rPr lang="ja-JP" altLang="en-US" sz="1000" dirty="0">
                <a:solidFill>
                  <a:schemeClr val="bg1"/>
                </a:solidFill>
                <a:latin typeface="游ゴシック" panose="020B0400000000000000" pitchFamily="50" charset="-128"/>
                <a:ea typeface="游ゴシック" panose="020B0400000000000000" pitchFamily="50" charset="-128"/>
              </a:rPr>
              <a:t>にあげています。</a:t>
            </a: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84395"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487460" y="1584456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711234" y="16249461"/>
            <a:ext cx="5228344"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900" dirty="0">
                <a:latin typeface="游ゴシック" panose="020B0400000000000000" pitchFamily="50" charset="-128"/>
                <a:ea typeface="游ゴシック" panose="020B0400000000000000" pitchFamily="50" charset="-128"/>
              </a:rPr>
              <a:t>　ボールセンサのアナログ値にはブレがありました</a:t>
            </a:r>
            <a:r>
              <a:rPr lang="ja-JP" altLang="en-US" sz="900" b="1" dirty="0">
                <a:latin typeface="游ゴシック" panose="020B0400000000000000" pitchFamily="50" charset="-128"/>
                <a:ea typeface="游ゴシック" panose="020B0400000000000000" pitchFamily="50" charset="-128"/>
              </a:rPr>
              <a:t>。</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このブレを減らすために、ボールセンサのアナログ値に対して</a:t>
            </a:r>
            <a:r>
              <a:rPr lang="ja-JP" altLang="en-US" sz="900" b="1" dirty="0">
                <a:latin typeface="游ゴシック" panose="020B0400000000000000" pitchFamily="50" charset="-128"/>
                <a:ea typeface="游ゴシック" panose="020B0400000000000000" pitchFamily="50" charset="-128"/>
              </a:rPr>
              <a:t>移動平均</a:t>
            </a:r>
            <a:r>
              <a:rPr lang="ja-JP" altLang="en-US" sz="900" dirty="0">
                <a:latin typeface="游ゴシック" panose="020B0400000000000000" pitchFamily="50" charset="-128"/>
                <a:ea typeface="游ゴシック" panose="020B0400000000000000" pitchFamily="50" charset="-128"/>
              </a:rPr>
              <a:t>を求めることにしました。ボールセンサから離れる方向にボールを転がし、その値の変化を調べました。移動平均のサンプル数を変更しながら、アナログ値のブレを調べ、最終的にサンプル数を</a:t>
            </a:r>
            <a:r>
              <a:rPr lang="en-US" altLang="ja-JP" sz="900" dirty="0">
                <a:latin typeface="游ゴシック" panose="020B0400000000000000" pitchFamily="50" charset="-128"/>
                <a:ea typeface="游ゴシック" panose="020B0400000000000000" pitchFamily="50" charset="-128"/>
              </a:rPr>
              <a:t>10</a:t>
            </a:r>
            <a:r>
              <a:rPr lang="ja-JP" altLang="en-US" sz="900" dirty="0">
                <a:latin typeface="游ゴシック" panose="020B0400000000000000" pitchFamily="50" charset="-128"/>
                <a:ea typeface="游ゴシック" panose="020B0400000000000000" pitchFamily="50" charset="-128"/>
              </a:rPr>
              <a:t>に設定しました。移動平均を使用しない場合と比較したものが右のグラフです。</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グラフより移動平均を使うことで値が</a:t>
            </a:r>
            <a:r>
              <a:rPr lang="ja-JP" altLang="en-US" sz="900" b="1" dirty="0">
                <a:latin typeface="游ゴシック" panose="020B0400000000000000" pitchFamily="50" charset="-128"/>
                <a:ea typeface="游ゴシック" panose="020B0400000000000000" pitchFamily="50" charset="-128"/>
              </a:rPr>
              <a:t>滑らかになっている</a:t>
            </a:r>
            <a:r>
              <a:rPr lang="ja-JP" altLang="en-US" sz="900" dirty="0">
                <a:latin typeface="游ゴシック" panose="020B0400000000000000" pitchFamily="50" charset="-128"/>
                <a:ea typeface="游ゴシック" panose="020B0400000000000000" pitchFamily="50" charset="-128"/>
              </a:rPr>
              <a:t>ことがわかります。この結果を踏まえ、ボールセンサだけでなく、</a:t>
            </a:r>
            <a:r>
              <a:rPr lang="ja-JP" altLang="en-US" sz="900" b="1" dirty="0">
                <a:latin typeface="游ゴシック" panose="020B0400000000000000" pitchFamily="50" charset="-128"/>
                <a:ea typeface="游ゴシック" panose="020B0400000000000000" pitchFamily="50" charset="-128"/>
              </a:rPr>
              <a:t>ラインセンサのアナログ値にも移動平均を適用しました。</a:t>
            </a:r>
            <a:endParaRPr lang="ja-JP" altLang="en-US" sz="900" dirty="0">
              <a:latin typeface="游ゴシック" panose="020B0400000000000000" pitchFamily="50" charset="-128"/>
              <a:ea typeface="游ゴシック" panose="020B0400000000000000" pitchFamily="50" charset="-128"/>
            </a:endParaRPr>
          </a:p>
        </p:txBody>
      </p:sp>
      <p:pic>
        <p:nvPicPr>
          <p:cNvPr id="2256" name="図 2255">
            <a:extLst>
              <a:ext uri="{FF2B5EF4-FFF2-40B4-BE49-F238E27FC236}">
                <a16:creationId xmlns:a16="http://schemas.microsoft.com/office/drawing/2014/main" id="{12957F48-DC27-A9BE-3AE3-FA1E7D641EBF}"/>
              </a:ext>
            </a:extLst>
          </p:cNvPr>
          <p:cNvPicPr>
            <a:picLocks noChangeAspect="1"/>
          </p:cNvPicPr>
          <p:nvPr/>
        </p:nvPicPr>
        <p:blipFill>
          <a:blip r:embed="rId21"/>
          <a:stretch>
            <a:fillRect/>
          </a:stretch>
        </p:blipFill>
        <p:spPr>
          <a:xfrm>
            <a:off x="18862319" y="17077647"/>
            <a:ext cx="4784520" cy="2894572"/>
          </a:xfrm>
          <a:prstGeom prst="rect">
            <a:avLst/>
          </a:prstGeom>
        </p:spPr>
      </p:pic>
      <p:sp>
        <p:nvSpPr>
          <p:cNvPr id="2257" name="テキスト ボックス 2256">
            <a:extLst>
              <a:ext uri="{FF2B5EF4-FFF2-40B4-BE49-F238E27FC236}">
                <a16:creationId xmlns:a16="http://schemas.microsoft.com/office/drawing/2014/main" id="{BA701D9F-3308-D68E-6441-B09009BA8388}"/>
              </a:ext>
            </a:extLst>
          </p:cNvPr>
          <p:cNvSpPr txBox="1"/>
          <p:nvPr/>
        </p:nvSpPr>
        <p:spPr>
          <a:xfrm>
            <a:off x="24524806" y="16328217"/>
            <a:ext cx="5460710"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2"/>
          <a:srcRect t="15062" b="8180"/>
          <a:stretch/>
        </p:blipFill>
        <p:spPr>
          <a:xfrm>
            <a:off x="24517931" y="17452005"/>
            <a:ext cx="2925776" cy="1632640"/>
          </a:xfrm>
          <a:prstGeom prst="rect">
            <a:avLst/>
          </a:prstGeom>
        </p:spPr>
      </p:pic>
      <p:sp>
        <p:nvSpPr>
          <p:cNvPr id="2259" name="テキスト ボックス 2258">
            <a:extLst>
              <a:ext uri="{FF2B5EF4-FFF2-40B4-BE49-F238E27FC236}">
                <a16:creationId xmlns:a16="http://schemas.microsoft.com/office/drawing/2014/main" id="{7FA9EE0D-2D06-7C10-6D47-05DCF69D1A1E}"/>
              </a:ext>
            </a:extLst>
          </p:cNvPr>
          <p:cNvSpPr txBox="1"/>
          <p:nvPr/>
        </p:nvSpPr>
        <p:spPr>
          <a:xfrm>
            <a:off x="24487460"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6993557" y="6575599"/>
            <a:ext cx="2550702"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lang="ja-JP" altLang="en-US" sz="800" dirty="0">
                <a:latin typeface="游ゴシック" panose="020B0400000000000000" pitchFamily="50" charset="-128"/>
                <a:ea typeface="游ゴシック" panose="020B0400000000000000" pitchFamily="50" charset="-128"/>
              </a:rPr>
              <a:t>　　カメラのプログラムを</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組む際に使用しています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使用言語は、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です。</a:t>
            </a:r>
            <a:endParaRPr lang="en-US" altLang="ja-JP" sz="800" dirty="0">
              <a:latin typeface="游ゴシック" panose="020B0400000000000000" pitchFamily="50" charset="-128"/>
              <a:ea typeface="游ゴシック" panose="020B0400000000000000" pitchFamily="50" charset="-128"/>
            </a:endParaRP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5538415" cy="392415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pPr>
              <a:buNone/>
            </a:pP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は、単体のカメラの使用では</a:t>
            </a:r>
            <a:r>
              <a:rPr lang="ja-JP" altLang="en-US" sz="800" b="1" dirty="0">
                <a:latin typeface="游ゴシック" panose="020B0400000000000000" pitchFamily="50" charset="-128"/>
                <a:ea typeface="游ゴシック" panose="020B0400000000000000" pitchFamily="50" charset="-128"/>
              </a:rPr>
              <a:t>視野角が約</a:t>
            </a:r>
            <a:r>
              <a:rPr lang="en-US" altLang="ja-JP" sz="800" b="1" dirty="0">
                <a:latin typeface="游ゴシック" panose="020B0400000000000000" pitchFamily="50" charset="-128"/>
                <a:ea typeface="游ゴシック" panose="020B0400000000000000" pitchFamily="50" charset="-128"/>
              </a:rPr>
              <a:t>180</a:t>
            </a:r>
            <a:r>
              <a:rPr lang="ja-JP" altLang="en-US" sz="800" b="1" dirty="0">
                <a:latin typeface="游ゴシック" panose="020B0400000000000000" pitchFamily="50" charset="-128"/>
                <a:ea typeface="游ゴシック" panose="020B0400000000000000" pitchFamily="50" charset="-128"/>
              </a:rPr>
              <a:t>度</a:t>
            </a:r>
            <a:r>
              <a:rPr lang="ja-JP" altLang="en-US" sz="800" dirty="0">
                <a:latin typeface="游ゴシック" panose="020B0400000000000000" pitchFamily="50" charset="-128"/>
                <a:ea typeface="游ゴシック" panose="020B0400000000000000" pitchFamily="50" charset="-128"/>
              </a:rPr>
              <a:t>に限られており、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ロボットが</a:t>
            </a:r>
            <a:r>
              <a:rPr lang="ja-JP" altLang="en-US" sz="800" b="1" dirty="0">
                <a:latin typeface="游ゴシック" panose="020B0400000000000000" pitchFamily="50" charset="-128"/>
                <a:ea typeface="游ゴシック" panose="020B0400000000000000" pitchFamily="50" charset="-128"/>
              </a:rPr>
              <a:t>周囲の全方向を同時に把握するには不十分</a:t>
            </a:r>
            <a:r>
              <a:rPr lang="ja-JP" altLang="en-US" sz="800" dirty="0">
                <a:latin typeface="游ゴシック" panose="020B0400000000000000" pitchFamily="50" charset="-128"/>
                <a:ea typeface="游ゴシック" panose="020B0400000000000000" pitchFamily="50" charset="-128"/>
              </a:rPr>
              <a:t>でした。</a:t>
            </a:r>
          </a:p>
          <a:p>
            <a:pPr>
              <a:buNone/>
            </a:pPr>
            <a:r>
              <a:rPr lang="ja-JP" altLang="en-US" sz="800" dirty="0">
                <a:latin typeface="游ゴシック" panose="020B0400000000000000" pitchFamily="50" charset="-128"/>
                <a:ea typeface="游ゴシック" panose="020B0400000000000000" pitchFamily="50" charset="-128"/>
              </a:rPr>
              <a:t>そこで私たちは、</a:t>
            </a: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に</a:t>
            </a:r>
            <a:r>
              <a:rPr lang="en-US" altLang="ja-JP" sz="800" dirty="0">
                <a:latin typeface="游ゴシック" panose="020B0400000000000000" pitchFamily="50" charset="-128"/>
                <a:ea typeface="游ゴシック" panose="020B0400000000000000" pitchFamily="50" charset="-128"/>
              </a:rPr>
              <a:t>Omnidirectional Mirror</a:t>
            </a:r>
            <a:r>
              <a:rPr lang="ja-JP" altLang="en-US" sz="800" dirty="0">
                <a:latin typeface="游ゴシック" panose="020B0400000000000000" pitchFamily="50" charset="-128"/>
                <a:ea typeface="游ゴシック" panose="020B0400000000000000" pitchFamily="50" charset="-128"/>
              </a:rPr>
              <a:t>を組み合わせることで、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度全方向の映像を取得できるシステム</a:t>
            </a:r>
            <a:r>
              <a:rPr lang="ja-JP" altLang="en-US" sz="800" dirty="0">
                <a:latin typeface="游ゴシック" panose="020B0400000000000000" pitchFamily="50" charset="-128"/>
                <a:ea typeface="游ゴシック" panose="020B0400000000000000" pitchFamily="50" charset="-128"/>
              </a:rPr>
              <a:t>を構築しました。</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 Omnidirectional Mirror</a:t>
            </a:r>
            <a:r>
              <a:rPr lang="ja-JP" altLang="en-US" sz="800" dirty="0">
                <a:latin typeface="游ゴシック" panose="020B0400000000000000" pitchFamily="50" charset="-128"/>
                <a:ea typeface="游ゴシック" panose="020B0400000000000000" pitchFamily="50" charset="-128"/>
              </a:rPr>
              <a:t>とはポリ塩化ビニル（</a:t>
            </a:r>
            <a:r>
              <a:rPr lang="en-US" altLang="ja-JP" sz="800" dirty="0">
                <a:latin typeface="游ゴシック" panose="020B0400000000000000" pitchFamily="50" charset="-128"/>
                <a:ea typeface="游ゴシック" panose="020B0400000000000000" pitchFamily="50" charset="-128"/>
              </a:rPr>
              <a:t>PVC</a:t>
            </a:r>
            <a:r>
              <a:rPr lang="ja-JP" altLang="en-US" sz="800" dirty="0">
                <a:latin typeface="游ゴシック" panose="020B0400000000000000" pitchFamily="50" charset="-128"/>
                <a:ea typeface="游ゴシック" panose="020B0400000000000000" pitchFamily="50" charset="-128"/>
              </a:rPr>
              <a:t>）を熱して柔らかくして</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プリンターで作った双極面に、押し付ける（ヒートプレス）ことでパソコン上で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設計した理想の形に合わせることできます。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これを</a:t>
            </a:r>
            <a:r>
              <a:rPr lang="ja-JP" altLang="en-US" sz="800" b="1" dirty="0">
                <a:latin typeface="游ゴシック" panose="020B0400000000000000" pitchFamily="50" charset="-128"/>
                <a:ea typeface="游ゴシック" panose="020B0400000000000000" pitchFamily="50" charset="-128"/>
              </a:rPr>
              <a:t>レンズの上に取り付けられた半球状の反射鏡</a:t>
            </a:r>
            <a:r>
              <a:rPr lang="ja-JP" altLang="en-US" sz="800" dirty="0">
                <a:latin typeface="游ゴシック" panose="020B0400000000000000" pitchFamily="50" charset="-128"/>
                <a:ea typeface="游ゴシック" panose="020B0400000000000000" pitchFamily="50" charset="-128"/>
              </a:rPr>
              <a:t>で、</a:t>
            </a:r>
            <a:r>
              <a:rPr lang="ja-JP" altLang="en-US" sz="800" b="1" dirty="0">
                <a:latin typeface="游ゴシック" panose="020B0400000000000000" pitchFamily="50" charset="-128"/>
                <a:ea typeface="游ゴシック" panose="020B0400000000000000" pitchFamily="50" charset="-128"/>
              </a:rPr>
              <a:t>全周囲の光を</a:t>
            </a:r>
            <a:endParaRPr lang="en-US" altLang="ja-JP" sz="800" b="1"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カメラに反射させる</a:t>
            </a:r>
            <a:r>
              <a:rPr lang="ja-JP" altLang="en-US" sz="800" dirty="0">
                <a:latin typeface="游ゴシック" panose="020B0400000000000000" pitchFamily="50" charset="-128"/>
                <a:ea typeface="游ゴシック" panose="020B0400000000000000" pitchFamily="50" charset="-128"/>
              </a:rPr>
              <a:t>ことで、</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台のカメラで全方向の情報を取得することが可能</a:t>
            </a:r>
            <a:r>
              <a:rPr lang="ja-JP" altLang="en-US" sz="800" dirty="0">
                <a:latin typeface="游ゴシック" panose="020B0400000000000000" pitchFamily="50" charset="-128"/>
                <a:ea typeface="游ゴシック" panose="020B0400000000000000" pitchFamily="50" charset="-128"/>
              </a:rPr>
              <a:t>になります。</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Open MV H7</a:t>
            </a:r>
            <a:r>
              <a:rPr lang="ja-JP" altLang="en-US" sz="800" dirty="0">
                <a:latin typeface="游ゴシック" panose="020B0400000000000000" pitchFamily="50" charset="-128"/>
                <a:ea typeface="游ゴシック" panose="020B0400000000000000" pitchFamily="50" charset="-128"/>
              </a:rPr>
              <a:t>のプログラムは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を用いています。</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ja-JP" altLang="en-US" sz="8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ja-JP" altLang="en-US" sz="7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この構成により、ロボットはカメラ一台で</a:t>
            </a:r>
            <a:r>
              <a:rPr lang="ja-JP" altLang="en-US" sz="800" b="1" dirty="0">
                <a:latin typeface="游ゴシック" panose="020B0400000000000000" pitchFamily="50" charset="-128"/>
                <a:ea typeface="游ゴシック" panose="020B0400000000000000" pitchFamily="50" charset="-128"/>
              </a:rPr>
              <a:t>自身の周囲を常にモニタリング</a:t>
            </a:r>
            <a:r>
              <a:rPr lang="ja-JP" altLang="en-US" sz="800" dirty="0">
                <a:latin typeface="游ゴシック" panose="020B0400000000000000" pitchFamily="50" charset="-128"/>
                <a:ea typeface="游ゴシック" panose="020B0400000000000000" pitchFamily="50" charset="-128"/>
              </a:rPr>
              <a:t>でき、</a:t>
            </a:r>
            <a:r>
              <a:rPr lang="ja-JP" altLang="en-US" sz="800" b="1" dirty="0">
                <a:latin typeface="游ゴシック" panose="020B0400000000000000" pitchFamily="50" charset="-128"/>
                <a:ea typeface="游ゴシック" panose="020B0400000000000000" pitchFamily="50" charset="-128"/>
              </a:rPr>
              <a:t>ゴールの位置</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コートの中心方向</a:t>
            </a:r>
            <a:r>
              <a:rPr lang="ja-JP" altLang="en-US" sz="800" dirty="0">
                <a:latin typeface="游ゴシック" panose="020B0400000000000000" pitchFamily="50" charset="-128"/>
                <a:ea typeface="游ゴシック" panose="020B0400000000000000" pitchFamily="50" charset="-128"/>
              </a:rPr>
              <a:t>といった情報を、</a:t>
            </a:r>
            <a:r>
              <a:rPr lang="ja-JP" altLang="en-US" sz="800" b="1" dirty="0">
                <a:latin typeface="游ゴシック" panose="020B0400000000000000" pitchFamily="50" charset="-128"/>
                <a:ea typeface="游ゴシック" panose="020B0400000000000000" pitchFamily="50" charset="-128"/>
              </a:rPr>
              <a:t>リアルタイムで取得・処理</a:t>
            </a:r>
            <a:r>
              <a:rPr lang="ja-JP" altLang="en-US" sz="800" dirty="0">
                <a:latin typeface="游ゴシック" panose="020B0400000000000000" pitchFamily="50" charset="-128"/>
                <a:ea typeface="游ゴシック" panose="020B0400000000000000" pitchFamily="50" charset="-128"/>
              </a:rPr>
              <a:t>することが可能になりました。従来よりも</a:t>
            </a:r>
            <a:r>
              <a:rPr lang="ja-JP" altLang="en-US" sz="800" b="1" dirty="0">
                <a:latin typeface="游ゴシック" panose="020B0400000000000000" pitchFamily="50" charset="-128"/>
                <a:ea typeface="游ゴシック" panose="020B0400000000000000" pitchFamily="50" charset="-128"/>
              </a:rPr>
              <a:t>少ないセンサ構成</a:t>
            </a:r>
            <a:r>
              <a:rPr lang="ja-JP" altLang="en-US" sz="800" dirty="0">
                <a:latin typeface="游ゴシック" panose="020B0400000000000000" pitchFamily="50" charset="-128"/>
                <a:ea typeface="游ゴシック" panose="020B0400000000000000" pitchFamily="50" charset="-128"/>
              </a:rPr>
              <a:t>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a:t>
            </a:r>
            <a:r>
              <a:rPr lang="ja-JP" altLang="en-US" sz="800" b="1" dirty="0">
                <a:latin typeface="游ゴシック" panose="020B0400000000000000" pitchFamily="50" charset="-128"/>
                <a:ea typeface="游ゴシック" panose="020B0400000000000000" pitchFamily="50" charset="-128"/>
              </a:rPr>
              <a:t>広範囲かつ効率的な環境認識</a:t>
            </a:r>
            <a:r>
              <a:rPr lang="ja-JP" altLang="en-US" sz="800" dirty="0">
                <a:latin typeface="游ゴシック" panose="020B0400000000000000" pitchFamily="50" charset="-128"/>
                <a:ea typeface="游ゴシック" panose="020B0400000000000000" pitchFamily="50" charset="-128"/>
              </a:rPr>
              <a:t>が実現でき、</a:t>
            </a:r>
            <a:r>
              <a:rPr lang="ja-JP" altLang="en-US" sz="800" b="1" dirty="0">
                <a:latin typeface="游ゴシック" panose="020B0400000000000000" pitchFamily="50" charset="-128"/>
                <a:ea typeface="游ゴシック" panose="020B0400000000000000" pitchFamily="50" charset="-128"/>
              </a:rPr>
              <a:t>ゴール</a:t>
            </a:r>
            <a:r>
              <a:rPr lang="en-US" altLang="ja-JP" sz="800" b="1" dirty="0">
                <a:latin typeface="游ゴシック" panose="020B0400000000000000" pitchFamily="50" charset="-128"/>
                <a:ea typeface="游ゴシック" panose="020B0400000000000000" pitchFamily="50" charset="-128"/>
              </a:rPr>
              <a:t>PID</a:t>
            </a:r>
            <a:r>
              <a:rPr lang="ja-JP" altLang="en-US" sz="800" b="1" dirty="0">
                <a:latin typeface="游ゴシック" panose="020B0400000000000000" pitchFamily="50" charset="-128"/>
                <a:ea typeface="游ゴシック" panose="020B0400000000000000" pitchFamily="50" charset="-128"/>
              </a:rPr>
              <a:t>制御</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ライン制御</a:t>
            </a:r>
            <a:r>
              <a:rPr lang="ja-JP" altLang="en-US" sz="800" dirty="0">
                <a:latin typeface="游ゴシック" panose="020B0400000000000000" pitchFamily="50" charset="-128"/>
                <a:ea typeface="游ゴシック" panose="020B0400000000000000" pitchFamily="50" charset="-128"/>
              </a:rPr>
              <a:t>にも大きく貢献しています。これらのプログラムは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を用いています。</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5717764" cy="169277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ja-JP" altLang="en-US" sz="800" dirty="0">
                <a:latin typeface="游ゴシック" panose="020B0400000000000000" pitchFamily="50" charset="-128"/>
                <a:ea typeface="游ゴシック" panose="020B0400000000000000" pitchFamily="50" charset="-128"/>
              </a:rPr>
              <a:t>ロボットに</a:t>
            </a:r>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を搭載することで、センサーからのデータを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リアルタイムで分かるようになりました。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これにより、ロボットの状態や周囲の状況をその場で素早く把握でき、</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戦術の即時変更やトラブルへの対応がより迅速かつ柔軟に行えます。</a:t>
            </a:r>
          </a:p>
          <a:p>
            <a:pPr>
              <a:buNone/>
            </a:pPr>
            <a:r>
              <a:rPr lang="ja-JP" altLang="en-US" sz="800" dirty="0">
                <a:latin typeface="游ゴシック" panose="020B0400000000000000" pitchFamily="50" charset="-128"/>
                <a:ea typeface="游ゴシック" panose="020B0400000000000000" pitchFamily="50" charset="-128"/>
              </a:rPr>
              <a:t>従来は、センサーデータを確認するためにロボットを一度停止させ、</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パソコンと接続して確認する必要がありましたが、</a:t>
            </a:r>
            <a:endParaRPr lang="en-US" altLang="ja-JP" sz="800" dirty="0">
              <a:latin typeface="游ゴシック" panose="020B0400000000000000" pitchFamily="50" charset="-128"/>
              <a:ea typeface="游ゴシック" panose="020B0400000000000000" pitchFamily="50" charset="-128"/>
            </a:endParaRPr>
          </a:p>
          <a:p>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の導入によりその手間が大幅に削減されました。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特に限られた試合時間の中で、現場での判断と対応速度が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求められる場面において、大きなアドバンテージとなっています。</a:t>
            </a:r>
          </a:p>
          <a:p>
            <a:r>
              <a:rPr lang="ja-JP" altLang="en-US" sz="800" dirty="0">
                <a:latin typeface="游ゴシック" panose="020B0400000000000000" pitchFamily="50" charset="-128"/>
                <a:ea typeface="游ゴシック" panose="020B0400000000000000" pitchFamily="50" charset="-128"/>
              </a:rPr>
              <a:t>また、現場でのデバッグ作業にも活用でき、開発効率の向上にも寄与しています。</a:t>
            </a:r>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39" name="テキスト ボックス 138">
            <a:extLst>
              <a:ext uri="{FF2B5EF4-FFF2-40B4-BE49-F238E27FC236}">
                <a16:creationId xmlns:a16="http://schemas.microsoft.com/office/drawing/2014/main" id="{4A52FF94-F3A3-EA85-6E6D-541AA90B2F02}"/>
              </a:ext>
            </a:extLst>
          </p:cNvPr>
          <p:cNvSpPr txBox="1"/>
          <p:nvPr/>
        </p:nvSpPr>
        <p:spPr>
          <a:xfrm>
            <a:off x="10387926" y="10490004"/>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全方位カメラ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5494498"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個までしか搭載できませんでした。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この構成では角度の検出は可能でしたが、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各センサー間の間隔が広いため、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検出精度が低く、誤差が生じるという課題が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ありました。そこで私たちは、この問題を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解決するために</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この技術的工夫により、</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個の赤外線センサー</a:t>
            </a:r>
            <a:r>
              <a:rPr lang="ja-JP" altLang="en-US" sz="800" dirty="0">
                <a:latin typeface="游ゴシック" panose="020B0400000000000000" pitchFamily="50" charset="-128"/>
                <a:ea typeface="游ゴシック" panose="020B0400000000000000" pitchFamily="50" charset="-128"/>
              </a:rPr>
              <a:t>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配置することが可能となりました。センサーの数が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倍増したことで、各センサー間の間隔が狭まり、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より高い角度精度で全方位の検知が可能となりました。</a:t>
            </a: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29"/>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0"/>
          <a:srcRect l="13182" t="7949" r="13024" b="7378"/>
          <a:stretch/>
        </p:blipFill>
        <p:spPr>
          <a:xfrm>
            <a:off x="9184773" y="14675593"/>
            <a:ext cx="1051939" cy="1049370"/>
          </a:xfrm>
          <a:prstGeom prst="flowChartConnector">
            <a:avLst/>
          </a:prstGeom>
        </p:spPr>
      </p:pic>
      <p:sp>
        <p:nvSpPr>
          <p:cNvPr id="149" name="テキスト ボックス 148">
            <a:extLst>
              <a:ext uri="{FF2B5EF4-FFF2-40B4-BE49-F238E27FC236}">
                <a16:creationId xmlns:a16="http://schemas.microsoft.com/office/drawing/2014/main" id="{A7326F4A-4551-2039-4B64-784CA73BDDD5}"/>
              </a:ext>
            </a:extLst>
          </p:cNvPr>
          <p:cNvSpPr txBox="1"/>
          <p:nvPr/>
        </p:nvSpPr>
        <p:spPr>
          <a:xfrm>
            <a:off x="10567135" y="14436637"/>
            <a:ext cx="1625788"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マルチプレクサの導入後</a:t>
            </a:r>
          </a:p>
        </p:txBody>
      </p:sp>
      <p:sp>
        <p:nvSpPr>
          <p:cNvPr id="150" name="テキスト ボックス 149">
            <a:extLst>
              <a:ext uri="{FF2B5EF4-FFF2-40B4-BE49-F238E27FC236}">
                <a16:creationId xmlns:a16="http://schemas.microsoft.com/office/drawing/2014/main" id="{F35A58FB-6447-BA4A-2801-D308D866911C}"/>
              </a:ext>
            </a:extLst>
          </p:cNvPr>
          <p:cNvSpPr txBox="1"/>
          <p:nvPr/>
        </p:nvSpPr>
        <p:spPr>
          <a:xfrm>
            <a:off x="8971578" y="14446162"/>
            <a:ext cx="1617816"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マルチプレクサの導入前</a:t>
            </a:r>
          </a:p>
        </p:txBody>
      </p:sp>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152">
            <a:extLst>
              <a:ext uri="{FF2B5EF4-FFF2-40B4-BE49-F238E27FC236}">
                <a16:creationId xmlns:a16="http://schemas.microsoft.com/office/drawing/2014/main" id="{4039C0FF-E47B-34C0-B2D5-3971037B963D}"/>
              </a:ext>
            </a:extLst>
          </p:cNvPr>
          <p:cNvSpPr txBox="1"/>
          <p:nvPr/>
        </p:nvSpPr>
        <p:spPr>
          <a:xfrm>
            <a:off x="16322093"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新捕捉ゾーン</a:t>
            </a:r>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3"/>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ja-JP" altLang="en-US" sz="800" dirty="0">
                <a:latin typeface="游ゴシック" panose="020B0400000000000000" pitchFamily="50" charset="-128"/>
                <a:ea typeface="游ゴシック" panose="020B0400000000000000" pitchFamily="50" charset="-128"/>
              </a:rPr>
              <a:t>今シーズン、私たちのロボットに新たにキッカー（</a:t>
            </a:r>
            <a:r>
              <a:rPr kumimoji="1" lang="en-US" altLang="ja-JP" sz="800" dirty="0">
                <a:solidFill>
                  <a:schemeClr val="tx1"/>
                </a:solidFill>
                <a:latin typeface="Bahnschrift SemiCondensed" panose="020B0502040204020203" pitchFamily="34" charset="0"/>
              </a:rPr>
              <a:t>CB1037</a:t>
            </a:r>
            <a:r>
              <a:rPr kumimoji="1" lang="ja-JP" altLang="en-US" sz="800" dirty="0">
                <a:solidFill>
                  <a:schemeClr val="tx1"/>
                </a:solidFill>
                <a:latin typeface="Bahnschrift SemiCondensed" panose="020B0502040204020203" pitchFamily="34" charset="0"/>
              </a:rPr>
              <a:t>）１つ</a:t>
            </a:r>
            <a:r>
              <a:rPr kumimoji="1" lang="ja-JP" altLang="en-US" sz="800" dirty="0">
                <a:solidFill>
                  <a:schemeClr val="tx1"/>
                </a:solidFill>
                <a:latin typeface="游ゴシック" panose="020B0400000000000000" pitchFamily="50" charset="-128"/>
                <a:ea typeface="游ゴシック" panose="020B0400000000000000" pitchFamily="50" charset="-128"/>
              </a:rPr>
              <a:t>を</a:t>
            </a:r>
            <a:r>
              <a:rPr lang="ja-JP" altLang="en-US" sz="800" dirty="0">
                <a:latin typeface="游ゴシック" panose="020B0400000000000000" pitchFamily="50" charset="-128"/>
                <a:ea typeface="游ゴシック" panose="020B0400000000000000" pitchFamily="50" charset="-128"/>
              </a:rPr>
              <a:t>搭載しました。このキッカーの性能を最大限に引き出すために、私たちはボールに対する威力を十分に伝えるための工夫を行いました。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特に重要だったのは、キック時にボールがしっかりと捕らえられるようにすることです。以前はボールをキャッチしても、キッカー機構とうまく噛み合わずシュートできないという課題がありました</a:t>
            </a:r>
            <a:r>
              <a:rPr lang="ja-JP" altLang="en-US" sz="900" dirty="0"/>
              <a:t>。</a:t>
            </a:r>
            <a:r>
              <a:rPr lang="ja-JP" altLang="en-US" sz="800" dirty="0">
                <a:latin typeface="游ゴシック" panose="020B0400000000000000" pitchFamily="50" charset="-128"/>
                <a:ea typeface="游ゴシック" panose="020B0400000000000000" pitchFamily="50" charset="-128"/>
              </a:rPr>
              <a:t>このため、</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プリンターを活用して、ボールの形状にぴったりとフィットする「ボール捕捉ゾーン」を製作しました。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ボールを確実に捕えることができるようになりました。この設計変更は、キックの成功率を大きく向上させることを目指したもので、従来の捕捉力の問題を解決し、ロボットの精度を大幅に改善しました。ボール捕捉ゾーンの形状を最適化することで、キックの力がボールにしっかりと伝わり、より正確な角度でボールを飛ばすことが可能となり、全国大会では相手との僅差の試合でも優位に立つことができました。</a:t>
            </a: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ja-JP" altLang="en-US" sz="800" dirty="0">
                <a:latin typeface="游ゴシック" panose="020B0400000000000000" pitchFamily="50" charset="-128"/>
                <a:ea typeface="游ゴシック" panose="020B0400000000000000" pitchFamily="50" charset="-128"/>
              </a:rPr>
              <a:t>今シーズンのロボットでは、</a:t>
            </a:r>
            <a:r>
              <a:rPr lang="ja-JP" altLang="en-US" sz="800" b="1" dirty="0">
                <a:latin typeface="游ゴシック" panose="020B0400000000000000" pitchFamily="50" charset="-128"/>
                <a:ea typeface="游ゴシック" panose="020B0400000000000000" pitchFamily="50" charset="-128"/>
              </a:rPr>
              <a:t>駆動システムにおいて複数の改良</a:t>
            </a:r>
            <a:r>
              <a:rPr lang="ja-JP" altLang="en-US" sz="800" dirty="0">
                <a:latin typeface="游ゴシック" panose="020B0400000000000000" pitchFamily="50" charset="-128"/>
                <a:ea typeface="游ゴシック" panose="020B0400000000000000" pitchFamily="50" charset="-128"/>
              </a:rPr>
              <a:t>を行いました。</a:t>
            </a:r>
          </a:p>
          <a:p>
            <a:pPr>
              <a:buNone/>
            </a:pPr>
            <a:r>
              <a:rPr lang="ja-JP" altLang="en-US" sz="800" dirty="0">
                <a:latin typeface="游ゴシック" panose="020B0400000000000000" pitchFamily="50" charset="-128"/>
                <a:ea typeface="游ゴシック" panose="020B0400000000000000" pitchFamily="50" charset="-128"/>
              </a:rPr>
              <a:t>まず、</a:t>
            </a:r>
            <a:r>
              <a:rPr lang="en-US" altLang="ja-JP" sz="800" b="1" dirty="0">
                <a:latin typeface="游ゴシック" panose="020B0400000000000000" pitchFamily="50" charset="-128"/>
                <a:ea typeface="游ゴシック" panose="020B0400000000000000" pitchFamily="50" charset="-128"/>
              </a:rPr>
              <a:t>DIGILENT IG22 1/19</a:t>
            </a:r>
            <a:r>
              <a:rPr lang="ja-JP" altLang="en-US" sz="800" dirty="0">
                <a:latin typeface="游ゴシック" panose="020B0400000000000000" pitchFamily="50" charset="-128"/>
                <a:ea typeface="游ゴシック" panose="020B0400000000000000" pitchFamily="50" charset="-128"/>
              </a:rPr>
              <a:t> という高精度なギアモーターを</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基搭載することで、</a:t>
            </a:r>
            <a:endParaRPr lang="en-US" altLang="ja-JP" sz="800" dirty="0">
              <a:latin typeface="游ゴシック" panose="020B0400000000000000" pitchFamily="50" charset="-128"/>
              <a:ea typeface="游ゴシック" panose="020B0400000000000000" pitchFamily="50" charset="-128"/>
            </a:endParaRPr>
          </a:p>
          <a:p>
            <a:r>
              <a:rPr lang="ja-JP" altLang="en-US" sz="800" b="1" dirty="0">
                <a:latin typeface="游ゴシック" panose="020B0400000000000000" pitchFamily="50" charset="-128"/>
                <a:ea typeface="游ゴシック" panose="020B0400000000000000" pitchFamily="50" charset="-128"/>
              </a:rPr>
              <a:t>より高いトルクと安定した動力性能</a:t>
            </a:r>
            <a:r>
              <a:rPr lang="ja-JP" altLang="en-US" sz="800" dirty="0">
                <a:latin typeface="游ゴシック" panose="020B0400000000000000" pitchFamily="50" charset="-128"/>
                <a:ea typeface="游ゴシック" panose="020B0400000000000000" pitchFamily="50" charset="-128"/>
              </a:rPr>
              <a:t>を実現しています。これらは</a:t>
            </a:r>
            <a:r>
              <a:rPr lang="en-US" altLang="ja-JP" sz="800" i="0" dirty="0">
                <a:solidFill>
                  <a:srgbClr val="000000"/>
                </a:solidFill>
                <a:effectLst/>
                <a:latin typeface="Noto Sans JP" panose="020B0200000000000000" pitchFamily="50" charset="-128"/>
                <a:ea typeface="Noto Sans JP" panose="020B0200000000000000" pitchFamily="50" charset="-128"/>
              </a:rPr>
              <a:t>4CH</a:t>
            </a:r>
            <a:r>
              <a:rPr lang="ja-JP" altLang="en-US" sz="800" i="0" dirty="0">
                <a:solidFill>
                  <a:srgbClr val="000000"/>
                </a:solidFill>
                <a:effectLst/>
                <a:latin typeface="Noto Sans JP" panose="020B0200000000000000" pitchFamily="50" charset="-128"/>
                <a:ea typeface="Noto Sans JP" panose="020B0200000000000000" pitchFamily="50" charset="-128"/>
              </a:rPr>
              <a:t>モーターコントローラー（</a:t>
            </a:r>
            <a:r>
              <a:rPr lang="en-US" altLang="ja-JP" sz="800" i="0" dirty="0">
                <a:solidFill>
                  <a:srgbClr val="000000"/>
                </a:solidFill>
                <a:effectLst/>
                <a:latin typeface="Noto Sans JP" panose="020B0200000000000000" pitchFamily="50" charset="-128"/>
                <a:ea typeface="Noto Sans JP" panose="020B0200000000000000" pitchFamily="50" charset="-128"/>
              </a:rPr>
              <a:t>DSR</a:t>
            </a:r>
            <a:r>
              <a:rPr lang="en-US" altLang="ja-JP" sz="800" dirty="0">
                <a:latin typeface="Noto Sans JP" panose="020B0200000000000000" pitchFamily="50" charset="-128"/>
                <a:ea typeface="Noto Sans JP" panose="020B0200000000000000" pitchFamily="50" charset="-128"/>
              </a:rPr>
              <a:t>1202</a:t>
            </a:r>
            <a:r>
              <a:rPr lang="ja-JP" altLang="en-US" sz="800" i="0" dirty="0">
                <a:solidFill>
                  <a:srgbClr val="000000"/>
                </a:solidFill>
                <a:effectLst/>
                <a:latin typeface="Noto Sans JP" panose="020B0200000000000000" pitchFamily="50" charset="-128"/>
                <a:ea typeface="Noto Sans JP" panose="020B0200000000000000" pitchFamily="50" charset="-128"/>
              </a:rPr>
              <a:t>）で制御しています。</a:t>
            </a:r>
            <a:r>
              <a:rPr lang="ja-JP" altLang="en-US" sz="800" i="0" dirty="0">
                <a:solidFill>
                  <a:srgbClr val="000000"/>
                </a:solidFill>
                <a:effectLst/>
                <a:latin typeface="游ゴシック" panose="020B0400000000000000" pitchFamily="50" charset="-128"/>
                <a:ea typeface="游ゴシック" panose="020B0400000000000000" pitchFamily="50" charset="-128"/>
              </a:rPr>
              <a:t>また</a:t>
            </a:r>
            <a:r>
              <a:rPr lang="ja-JP" altLang="en-US" sz="800" dirty="0">
                <a:latin typeface="游ゴシック" panose="020B0400000000000000" pitchFamily="50" charset="-128"/>
                <a:ea typeface="游ゴシック" panose="020B0400000000000000" pitchFamily="50" charset="-128"/>
              </a:rPr>
              <a:t>、</a:t>
            </a:r>
            <a:r>
              <a:rPr lang="ja-JP" altLang="en-US" sz="800" b="1" dirty="0">
                <a:latin typeface="游ゴシック" panose="020B0400000000000000" pitchFamily="50" charset="-128"/>
                <a:ea typeface="游ゴシック" panose="020B0400000000000000" pitchFamily="50" charset="-128"/>
              </a:rPr>
              <a:t>ロボットの安定性と制御性を向上させるため、オムニホイールの構造にも改良を加えました</a:t>
            </a:r>
            <a:r>
              <a:rPr lang="ja-JP" altLang="en-US" sz="800" dirty="0">
                <a:latin typeface="游ゴシック" panose="020B0400000000000000" pitchFamily="50" charset="-128"/>
                <a:ea typeface="游ゴシック" panose="020B0400000000000000" pitchFamily="50" charset="-128"/>
              </a:rPr>
              <a:t>。従来の</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から</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へと変更することで、路面との接触がより均一になり、</a:t>
            </a:r>
            <a:r>
              <a:rPr lang="ja-JP" altLang="en-US" sz="800" b="1" dirty="0">
                <a:latin typeface="游ゴシック" panose="020B0400000000000000" pitchFamily="50" charset="-128"/>
                <a:ea typeface="游ゴシック" panose="020B0400000000000000" pitchFamily="50" charset="-128"/>
              </a:rPr>
              <a:t>力の分散が最適化</a:t>
            </a:r>
            <a:r>
              <a:rPr lang="ja-JP" altLang="en-US" sz="800" dirty="0">
                <a:latin typeface="游ゴシック" panose="020B0400000000000000" pitchFamily="50" charset="-128"/>
                <a:ea typeface="游ゴシック" panose="020B0400000000000000" pitchFamily="50" charset="-128"/>
              </a:rPr>
              <a:t>され、</a:t>
            </a:r>
            <a:r>
              <a:rPr lang="ja-JP" altLang="en-US" sz="800" b="1" dirty="0">
                <a:latin typeface="游ゴシック" panose="020B0400000000000000" pitchFamily="50" charset="-128"/>
                <a:ea typeface="游ゴシック" panose="020B0400000000000000" pitchFamily="50" charset="-128"/>
              </a:rPr>
              <a:t>複雑な動作や細かな制御が求められる場面でも、安定した走行性能</a:t>
            </a:r>
            <a:r>
              <a:rPr lang="ja-JP" altLang="en-US" sz="800" dirty="0">
                <a:latin typeface="游ゴシック" panose="020B0400000000000000" pitchFamily="50" charset="-128"/>
                <a:ea typeface="游ゴシック" panose="020B0400000000000000" pitchFamily="50" charset="-128"/>
              </a:rPr>
              <a:t>を維持できるようになりました。さらに、私たちのオムニホイールは前回よりも直径を大きくすることで、トルクを上げることができました。これに</a:t>
            </a:r>
            <a:r>
              <a:rPr lang="ja-JP" altLang="en-US" sz="800" b="1" dirty="0">
                <a:latin typeface="游ゴシック" panose="020B0400000000000000" pitchFamily="50" charset="-128"/>
                <a:ea typeface="游ゴシック" panose="020B0400000000000000" pitchFamily="50" charset="-128"/>
              </a:rPr>
              <a:t>より高い移動精度とスムーズな進行方向の変更</a:t>
            </a:r>
            <a:r>
              <a:rPr lang="ja-JP" altLang="en-US" sz="800" dirty="0">
                <a:latin typeface="游ゴシック" panose="020B0400000000000000" pitchFamily="50" charset="-128"/>
                <a:ea typeface="游ゴシック" panose="020B0400000000000000" pitchFamily="50" charset="-128"/>
              </a:rPr>
              <a:t>が可能となりました。またオムニホイールの内側は３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プリンターで製作した部品、外側はジェラルミンを組み合わせた構成になっています。これにより量産しやすく、壊れない設計にすることが可能になりました。</a:t>
            </a: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294708"/>
            <a:ext cx="5868411" cy="2369880"/>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ja-JP" altLang="en-US" sz="800" dirty="0">
                <a:latin typeface="游ゴシック" panose="020B0400000000000000" pitchFamily="50" charset="-128"/>
                <a:ea typeface="游ゴシック" panose="020B0400000000000000" pitchFamily="50" charset="-128"/>
              </a:rPr>
              <a:t>今シーズンのロボットには、</a:t>
            </a:r>
            <a:r>
              <a:rPr lang="ja-JP" altLang="en-US" sz="800" b="1" dirty="0">
                <a:latin typeface="游ゴシック" panose="020B0400000000000000" pitchFamily="50" charset="-128"/>
                <a:ea typeface="游ゴシック" panose="020B0400000000000000" pitchFamily="50" charset="-128"/>
              </a:rPr>
              <a:t>エンジェルラインセンサー（円形のラインセンサー）</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を活用した、より高度なライン検知システムが搭載されています。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まず、</a:t>
            </a:r>
            <a:r>
              <a:rPr lang="ja-JP" altLang="en-US" sz="800" b="1" dirty="0">
                <a:latin typeface="游ゴシック" panose="020B0400000000000000" pitchFamily="50" charset="-128"/>
                <a:ea typeface="游ゴシック" panose="020B0400000000000000" pitchFamily="50" charset="-128"/>
              </a:rPr>
              <a:t>ラインセンサー</a:t>
            </a:r>
            <a:r>
              <a:rPr lang="ja-JP" altLang="en-US" sz="800" dirty="0">
                <a:latin typeface="游ゴシック" panose="020B0400000000000000" pitchFamily="50" charset="-128"/>
                <a:ea typeface="游ゴシック" panose="020B0400000000000000" pitchFamily="50" charset="-128"/>
              </a:rPr>
              <a:t>には、前回よりも多くの</a:t>
            </a:r>
            <a:r>
              <a:rPr lang="en-US" altLang="ja-JP" sz="800"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を搭載しました。これにより、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ロボットの上下左右、広範囲にわたって白線を正確に検知することが可能となりました。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センサーの読み取りには</a:t>
            </a:r>
            <a:r>
              <a:rPr lang="en-US" altLang="ja-JP" sz="800" b="1" dirty="0" err="1">
                <a:latin typeface="游ゴシック" panose="020B0400000000000000" pitchFamily="50" charset="-128"/>
                <a:ea typeface="游ゴシック" panose="020B0400000000000000" pitchFamily="50" charset="-128"/>
              </a:rPr>
              <a:t>Seeduino</a:t>
            </a:r>
            <a:r>
              <a:rPr lang="en-US" altLang="ja-JP" sz="800" b="1"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を使用していますが、ポート数の制限があるため、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当初は搭載可能なセンサーの数に限りがありました。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そこで、</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を導入することで、搭載数の増加に成功しました。</a:t>
            </a:r>
          </a:p>
          <a:p>
            <a:pPr>
              <a:buNone/>
            </a:pPr>
            <a:r>
              <a:rPr lang="ja-JP" altLang="en-US" sz="800" dirty="0">
                <a:latin typeface="游ゴシック" panose="020B0400000000000000" pitchFamily="50" charset="-128"/>
                <a:ea typeface="游ゴシック" panose="020B0400000000000000" pitchFamily="50" charset="-128"/>
              </a:rPr>
              <a:t>このセンサーシステムは、特に</a:t>
            </a:r>
            <a:r>
              <a:rPr lang="ja-JP" altLang="en-US" sz="800" b="1" dirty="0">
                <a:latin typeface="游ゴシック" panose="020B0400000000000000" pitchFamily="50" charset="-128"/>
                <a:ea typeface="游ゴシック" panose="020B0400000000000000" pitchFamily="50" charset="-128"/>
              </a:rPr>
              <a:t>ゴールキーパー機</a:t>
            </a:r>
            <a:r>
              <a:rPr lang="ja-JP" altLang="en-US" sz="800" dirty="0">
                <a:latin typeface="游ゴシック" panose="020B0400000000000000" pitchFamily="50" charset="-128"/>
                <a:ea typeface="游ゴシック" panose="020B0400000000000000" pitchFamily="50" charset="-128"/>
              </a:rPr>
              <a:t>において効果を発揮しています。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白線上を正確に追跡することが可能となり、プレー中も常に安定した動作が保たれます。</a:t>
            </a:r>
          </a:p>
          <a:p>
            <a:pPr>
              <a:buNone/>
            </a:pPr>
            <a:r>
              <a:rPr lang="ja-JP" altLang="en-US" sz="800" dirty="0">
                <a:latin typeface="游ゴシック" panose="020B0400000000000000" pitchFamily="50" charset="-128"/>
                <a:ea typeface="游ゴシック" panose="020B0400000000000000" pitchFamily="50" charset="-128"/>
              </a:rPr>
              <a:t>エンジェルラインは、コースの</a:t>
            </a:r>
            <a:r>
              <a:rPr lang="ja-JP" altLang="en-US" sz="800" b="1" dirty="0">
                <a:latin typeface="游ゴシック" panose="020B0400000000000000" pitchFamily="50" charset="-128"/>
                <a:ea typeface="游ゴシック" panose="020B0400000000000000" pitchFamily="50" charset="-128"/>
              </a:rPr>
              <a:t>進行方向</a:t>
            </a:r>
            <a:r>
              <a:rPr lang="ja-JP" altLang="en-US" sz="800" dirty="0">
                <a:latin typeface="游ゴシック" panose="020B0400000000000000" pitchFamily="50" charset="-128"/>
                <a:ea typeface="游ゴシック" panose="020B0400000000000000" pitchFamily="50" charset="-128"/>
              </a:rPr>
              <a:t>を判断する重要な役割を果たしています。これを確実に検知することで、ロボットは常に正しい軌道を維持することができます。一方で、</a:t>
            </a: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は、ロボットがコースから逸脱しないよう補正するための基準として機能しており、走行中の微調整をリアルタイムで可能にしています。</a:t>
            </a:r>
          </a:p>
          <a:p>
            <a:pPr>
              <a:buNone/>
            </a:pPr>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アタッカー機</a:t>
            </a:r>
            <a:r>
              <a:rPr lang="ja-JP" altLang="en-US" sz="800" dirty="0">
                <a:latin typeface="游ゴシック" panose="020B0400000000000000" pitchFamily="50" charset="-128"/>
                <a:ea typeface="游ゴシック" panose="020B0400000000000000" pitchFamily="50" charset="-128"/>
              </a:rPr>
              <a:t>ではセンサーの配置を見直すことで、ロボット下部に存在していた「反応しない死角」を削減することに成功しました。これにより、全体のライン検知精度がさらに向上し、動作の一貫性と正確性も高まりました。</a:t>
            </a:r>
          </a:p>
          <a:p>
            <a:r>
              <a:rPr lang="ja-JP" altLang="en-US" sz="800" dirty="0">
                <a:latin typeface="游ゴシック" panose="020B0400000000000000" pitchFamily="50" charset="-128"/>
                <a:ea typeface="游ゴシック" panose="020B0400000000000000" pitchFamily="50" charset="-128"/>
              </a:rPr>
              <a:t>加えて、これまで使用していた</a:t>
            </a:r>
            <a:r>
              <a:rPr lang="ja-JP" altLang="en-US" sz="800" b="1" dirty="0">
                <a:latin typeface="游ゴシック" panose="020B0400000000000000" pitchFamily="50" charset="-128"/>
                <a:ea typeface="游ゴシック" panose="020B0400000000000000" pitchFamily="50" charset="-128"/>
              </a:rPr>
              <a:t>光変調フォト</a:t>
            </a:r>
            <a:r>
              <a:rPr lang="en-US" altLang="ja-JP" sz="800" b="1" dirty="0">
                <a:latin typeface="游ゴシック" panose="020B0400000000000000" pitchFamily="50" charset="-128"/>
                <a:ea typeface="游ゴシック" panose="020B0400000000000000" pitchFamily="50" charset="-128"/>
              </a:rPr>
              <a:t>IC</a:t>
            </a:r>
            <a:r>
              <a:rPr lang="ja-JP" altLang="en-US" sz="800" dirty="0">
                <a:latin typeface="游ゴシック" panose="020B0400000000000000" pitchFamily="50" charset="-128"/>
                <a:ea typeface="游ゴシック" panose="020B0400000000000000" pitchFamily="50" charset="-128"/>
              </a:rPr>
              <a:t>を、今シーズンからは</a:t>
            </a:r>
            <a:r>
              <a:rPr lang="ja-JP" altLang="en-US" sz="800" b="1" dirty="0">
                <a:latin typeface="游ゴシック" panose="020B0400000000000000" pitchFamily="50" charset="-128"/>
                <a:ea typeface="游ゴシック" panose="020B0400000000000000" pitchFamily="50" charset="-128"/>
              </a:rPr>
              <a:t>フォトトランジスター</a:t>
            </a:r>
            <a:r>
              <a:rPr lang="ja-JP" altLang="en-US" sz="800" dirty="0">
                <a:latin typeface="游ゴシック" panose="020B0400000000000000" pitchFamily="50" charset="-128"/>
                <a:ea typeface="游ゴシック" panose="020B0400000000000000" pitchFamily="50" charset="-128"/>
              </a:rPr>
              <a:t>に切り替えることで、性能を維持しつつ</a:t>
            </a:r>
            <a:r>
              <a:rPr lang="ja-JP" altLang="en-US" sz="800" b="1" dirty="0">
                <a:latin typeface="游ゴシック" panose="020B0400000000000000" pitchFamily="50" charset="-128"/>
                <a:ea typeface="游ゴシック" panose="020B0400000000000000" pitchFamily="50" charset="-128"/>
              </a:rPr>
              <a:t>大幅なコスト削減</a:t>
            </a:r>
            <a:r>
              <a:rPr lang="ja-JP" altLang="en-US" sz="800" dirty="0">
                <a:latin typeface="游ゴシック" panose="020B0400000000000000" pitchFamily="50" charset="-128"/>
                <a:ea typeface="游ゴシック" panose="020B0400000000000000" pitchFamily="50" charset="-128"/>
              </a:rPr>
              <a:t>も実現しています。</a:t>
            </a: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2000548"/>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ja-JP" altLang="en-US" sz="800" dirty="0">
                <a:latin typeface="游ゴシック" panose="020B0400000000000000" pitchFamily="50" charset="-128"/>
                <a:ea typeface="游ゴシック" panose="020B0400000000000000" pitchFamily="50" charset="-128"/>
              </a:rPr>
              <a:t>メインボードには </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 を採用しており、</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UART×7</a:t>
            </a:r>
            <a:r>
              <a:rPr lang="ja-JP" altLang="en-US" sz="800" dirty="0">
                <a:latin typeface="游ゴシック" panose="020B0400000000000000" pitchFamily="50" charset="-128"/>
                <a:ea typeface="游ゴシック" panose="020B0400000000000000" pitchFamily="50" charset="-128"/>
              </a:rPr>
              <a:t>、デジタルピン</a:t>
            </a:r>
            <a:r>
              <a:rPr lang="en-US" altLang="ja-JP" sz="800" dirty="0">
                <a:latin typeface="游ゴシック" panose="020B0400000000000000" pitchFamily="50" charset="-128"/>
                <a:ea typeface="游ゴシック" panose="020B0400000000000000" pitchFamily="50" charset="-128"/>
              </a:rPr>
              <a:t>×40</a:t>
            </a:r>
            <a:r>
              <a:rPr lang="ja-JP" altLang="en-US" sz="800" dirty="0">
                <a:latin typeface="游ゴシック" panose="020B0400000000000000" pitchFamily="50" charset="-128"/>
                <a:ea typeface="游ゴシック" panose="020B0400000000000000" pitchFamily="50" charset="-128"/>
              </a:rPr>
              <a:t>、アナログピン</a:t>
            </a:r>
            <a:r>
              <a:rPr lang="en-US" altLang="ja-JP" sz="800" dirty="0">
                <a:latin typeface="游ゴシック" panose="020B0400000000000000" pitchFamily="50" charset="-128"/>
                <a:ea typeface="游ゴシック" panose="020B0400000000000000" pitchFamily="50" charset="-128"/>
              </a:rPr>
              <a:t>×14</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豊富なピン数を備えています。メイン基板の設計では、</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ケーブルの本数を削減するために</a:t>
            </a:r>
            <a:r>
              <a:rPr lang="ja-JP" altLang="en-US" sz="800" b="1" dirty="0">
                <a:latin typeface="游ゴシック" panose="020B0400000000000000" pitchFamily="50" charset="-128"/>
                <a:ea typeface="游ゴシック" panose="020B0400000000000000" pitchFamily="50" charset="-128"/>
              </a:rPr>
              <a:t>フラットケーブル</a:t>
            </a:r>
            <a:r>
              <a:rPr lang="ja-JP" altLang="en-US" sz="800" dirty="0">
                <a:latin typeface="游ゴシック" panose="020B0400000000000000" pitchFamily="50" charset="-128"/>
                <a:ea typeface="游ゴシック" panose="020B0400000000000000" pitchFamily="50" charset="-128"/>
              </a:rPr>
              <a:t>を使用しています。</a:t>
            </a:r>
          </a:p>
          <a:p>
            <a:pPr>
              <a:buNone/>
            </a:pPr>
            <a:r>
              <a:rPr lang="ja-JP" altLang="en-US" sz="800" dirty="0">
                <a:latin typeface="游ゴシック" panose="020B0400000000000000" pitchFamily="50" charset="-128"/>
                <a:ea typeface="游ゴシック" panose="020B0400000000000000" pitchFamily="50" charset="-128"/>
              </a:rPr>
              <a:t>また、</a:t>
            </a:r>
            <a:r>
              <a:rPr lang="ja-JP" altLang="en-US" sz="800" b="1" dirty="0">
                <a:latin typeface="游ゴシック" panose="020B0400000000000000" pitchFamily="50" charset="-128"/>
                <a:ea typeface="游ゴシック" panose="020B0400000000000000" pitchFamily="50" charset="-128"/>
              </a:rPr>
              <a:t>配線設計には曲線を用いることでノイズの影響を低減</a:t>
            </a:r>
            <a:r>
              <a:rPr lang="ja-JP" altLang="en-US" sz="800" dirty="0">
                <a:latin typeface="游ゴシック" panose="020B0400000000000000" pitchFamily="50" charset="-128"/>
                <a:ea typeface="游ゴシック" panose="020B0400000000000000" pitchFamily="50" charset="-128"/>
              </a:rPr>
              <a:t>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信号の安定性とロボット全体の動作信頼性を高めています。</a:t>
            </a:r>
          </a:p>
          <a:p>
            <a:pPr>
              <a:buNone/>
            </a:pPr>
            <a:r>
              <a:rPr lang="ja-JP" altLang="en-US" sz="800" dirty="0">
                <a:latin typeface="游ゴシック" panose="020B0400000000000000" pitchFamily="50" charset="-128"/>
                <a:ea typeface="游ゴシック" panose="020B0400000000000000" pitchFamily="50" charset="-128"/>
              </a:rPr>
              <a:t>基板上には</a:t>
            </a:r>
            <a:r>
              <a:rPr lang="ja-JP" altLang="en-US" sz="800" b="1" dirty="0">
                <a:latin typeface="游ゴシック" panose="020B0400000000000000" pitchFamily="50" charset="-128"/>
                <a:ea typeface="游ゴシック" panose="020B0400000000000000" pitchFamily="50" charset="-128"/>
              </a:rPr>
              <a:t>通電状態を目視で確認できる</a:t>
            </a:r>
            <a:r>
              <a:rPr lang="en-US" altLang="ja-JP" sz="800" b="1"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人為的なミスの防止にも配慮しています。</a:t>
            </a:r>
            <a:r>
              <a:rPr lang="ja-JP" altLang="en-US" sz="800" b="1" dirty="0">
                <a:latin typeface="游ゴシック" panose="020B0400000000000000" pitchFamily="50" charset="-128"/>
                <a:ea typeface="游ゴシック" panose="020B0400000000000000" pitchFamily="50" charset="-128"/>
              </a:rPr>
              <a:t>接続箇所を明記</a:t>
            </a:r>
            <a:r>
              <a:rPr lang="ja-JP" altLang="en-US" sz="800" dirty="0">
                <a:latin typeface="游ゴシック" panose="020B0400000000000000" pitchFamily="50" charset="-128"/>
                <a:ea typeface="游ゴシック" panose="020B0400000000000000" pitchFamily="50" charset="-128"/>
              </a:rPr>
              <a:t>することで、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配線ミスの予防だけでなく、</a:t>
            </a:r>
            <a:r>
              <a:rPr lang="ja-JP" altLang="en-US" sz="800" b="1" dirty="0">
                <a:latin typeface="游ゴシック" panose="020B0400000000000000" pitchFamily="50" charset="-128"/>
                <a:ea typeface="游ゴシック" panose="020B0400000000000000" pitchFamily="50" charset="-128"/>
              </a:rPr>
              <a:t>プログラミング作業の効率化</a:t>
            </a:r>
            <a:r>
              <a:rPr lang="ja-JP" altLang="en-US" sz="800" dirty="0">
                <a:latin typeface="游ゴシック" panose="020B0400000000000000" pitchFamily="50" charset="-128"/>
                <a:ea typeface="游ゴシック" panose="020B0400000000000000" pitchFamily="50" charset="-128"/>
              </a:rPr>
              <a:t>にも貢献しています。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私たちのロボットには、</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種類のジャイロセンサーを搭載</a:t>
            </a:r>
            <a:r>
              <a:rPr lang="ja-JP" altLang="en-US" sz="800" dirty="0">
                <a:latin typeface="游ゴシック" panose="020B0400000000000000" pitchFamily="50" charset="-128"/>
                <a:ea typeface="游ゴシック" panose="020B0400000000000000" pitchFamily="50" charset="-128"/>
              </a:rPr>
              <a:t>しています。</a:t>
            </a:r>
            <a:br>
              <a:rPr lang="ja-JP" altLang="en-US" sz="800" dirty="0">
                <a:latin typeface="游ゴシック" panose="020B0400000000000000" pitchFamily="50" charset="-128"/>
                <a:ea typeface="游ゴシック" panose="020B0400000000000000" pitchFamily="50" charset="-128"/>
              </a:rPr>
            </a:br>
            <a:r>
              <a:rPr lang="ja-JP" altLang="en-US" sz="800" dirty="0">
                <a:latin typeface="游ゴシック" panose="020B0400000000000000" pitchFamily="50" charset="-128"/>
                <a:ea typeface="游ゴシック" panose="020B0400000000000000" pitchFamily="50" charset="-128"/>
              </a:rPr>
              <a:t>これは、</a:t>
            </a:r>
            <a:r>
              <a:rPr lang="ja-JP" altLang="en-US" sz="800" b="1" dirty="0">
                <a:latin typeface="游ゴシック" panose="020B0400000000000000" pitchFamily="50" charset="-128"/>
                <a:ea typeface="游ゴシック" panose="020B0400000000000000" pitchFamily="50" charset="-128"/>
              </a:rPr>
              <a:t>片方のセンサーが故障した際に、瞬時にもう一方へ切り替えられるようにするため</a:t>
            </a:r>
            <a:r>
              <a:rPr lang="ja-JP" altLang="en-US" sz="800" dirty="0">
                <a:latin typeface="游ゴシック" panose="020B0400000000000000" pitchFamily="50" charset="-128"/>
                <a:ea typeface="游ゴシック" panose="020B0400000000000000" pitchFamily="50" charset="-128"/>
              </a:rPr>
              <a:t>です。このバックアップ設計により、競技中にセンサーが異常を起こした場合でも安定した動作を維持することができます。</a:t>
            </a: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ja-JP" altLang="en-US" sz="800" dirty="0">
                <a:latin typeface="游ゴシック" panose="020B0400000000000000" pitchFamily="50" charset="-128"/>
                <a:ea typeface="游ゴシック" panose="020B0400000000000000" pitchFamily="50" charset="-128"/>
              </a:rPr>
              <a:t>以前は</a:t>
            </a:r>
            <a:r>
              <a:rPr lang="ja-JP" altLang="en-US" sz="800" b="1" dirty="0">
                <a:latin typeface="游ゴシック" panose="020B0400000000000000" pitchFamily="50" charset="-128"/>
                <a:ea typeface="游ゴシック" panose="020B0400000000000000" pitchFamily="50" charset="-128"/>
              </a:rPr>
              <a:t>電源基板とキッカー基板を別々に製作</a:t>
            </a:r>
            <a:r>
              <a:rPr lang="ja-JP" altLang="en-US" sz="800" dirty="0">
                <a:latin typeface="游ゴシック" panose="020B0400000000000000" pitchFamily="50" charset="-128"/>
                <a:ea typeface="游ゴシック" panose="020B0400000000000000" pitchFamily="50" charset="-128"/>
              </a:rPr>
              <a:t>していましたが、今シーズンからはこれらを</a:t>
            </a:r>
            <a:r>
              <a:rPr lang="ja-JP" altLang="en-US" sz="800" b="1" dirty="0">
                <a:latin typeface="游ゴシック" panose="020B0400000000000000" pitchFamily="50" charset="-128"/>
                <a:ea typeface="游ゴシック" panose="020B0400000000000000" pitchFamily="50" charset="-128"/>
              </a:rPr>
              <a:t>一体化</a:t>
            </a:r>
            <a:r>
              <a:rPr lang="ja-JP" altLang="en-US" sz="800" dirty="0">
                <a:latin typeface="游ゴシック" panose="020B0400000000000000" pitchFamily="50" charset="-128"/>
                <a:ea typeface="游ゴシック" panose="020B0400000000000000" pitchFamily="50" charset="-128"/>
              </a:rPr>
              <a:t>することで、</a:t>
            </a:r>
            <a:r>
              <a:rPr lang="ja-JP" altLang="en-US" sz="800" b="1" dirty="0">
                <a:latin typeface="游ゴシック" panose="020B0400000000000000" pitchFamily="50" charset="-128"/>
                <a:ea typeface="游ゴシック" panose="020B0400000000000000" pitchFamily="50" charset="-128"/>
              </a:rPr>
              <a:t>スペースの節約と配線の簡略化</a:t>
            </a:r>
            <a:r>
              <a:rPr lang="ja-JP" altLang="en-US" sz="800" dirty="0">
                <a:latin typeface="游ゴシック" panose="020B0400000000000000" pitchFamily="50" charset="-128"/>
                <a:ea typeface="游ゴシック" panose="020B0400000000000000" pitchFamily="50" charset="-128"/>
              </a:rPr>
              <a:t>を実現しました。これにより、</a:t>
            </a:r>
            <a:r>
              <a:rPr lang="ja-JP" altLang="en-US" sz="800" b="1" dirty="0">
                <a:latin typeface="游ゴシック" panose="020B0400000000000000" pitchFamily="50" charset="-128"/>
                <a:ea typeface="游ゴシック" panose="020B0400000000000000" pitchFamily="50" charset="-128"/>
              </a:rPr>
              <a:t>ロボット内部の構造がよりコンパクト</a:t>
            </a:r>
            <a:r>
              <a:rPr lang="ja-JP" altLang="en-US" sz="800" dirty="0">
                <a:latin typeface="游ゴシック" panose="020B0400000000000000" pitchFamily="50" charset="-128"/>
                <a:ea typeface="游ゴシック" panose="020B0400000000000000" pitchFamily="50" charset="-128"/>
              </a:rPr>
              <a:t>になり、</a:t>
            </a:r>
            <a:r>
              <a:rPr lang="ja-JP" altLang="en-US" sz="800" b="1" dirty="0">
                <a:latin typeface="游ゴシック" panose="020B0400000000000000" pitchFamily="50" charset="-128"/>
                <a:ea typeface="游ゴシック" panose="020B0400000000000000" pitchFamily="50" charset="-128"/>
              </a:rPr>
              <a:t>組み立てや部品交換の効率も大幅に向上</a:t>
            </a:r>
            <a:r>
              <a:rPr lang="ja-JP" altLang="en-US" sz="800" dirty="0">
                <a:latin typeface="游ゴシック" panose="020B0400000000000000" pitchFamily="50" charset="-128"/>
                <a:ea typeface="游ゴシック" panose="020B0400000000000000" pitchFamily="50" charset="-128"/>
              </a:rPr>
              <a:t>しています。</a:t>
            </a:r>
          </a:p>
          <a:p>
            <a:pPr>
              <a:buNone/>
            </a:pPr>
            <a:r>
              <a:rPr lang="ja-JP" altLang="en-US" sz="800" dirty="0">
                <a:latin typeface="游ゴシック" panose="020B0400000000000000" pitchFamily="50" charset="-128"/>
                <a:ea typeface="游ゴシック" panose="020B0400000000000000" pitchFamily="50" charset="-128"/>
              </a:rPr>
              <a:t>電源基板には</a:t>
            </a:r>
            <a:r>
              <a:rPr lang="en-US" altLang="ja-JP" sz="800" b="1" dirty="0">
                <a:latin typeface="游ゴシック" panose="020B0400000000000000" pitchFamily="50" charset="-128"/>
                <a:ea typeface="游ゴシック" panose="020B0400000000000000" pitchFamily="50" charset="-128"/>
              </a:rPr>
              <a:t>DCDC</a:t>
            </a:r>
            <a:r>
              <a:rPr lang="ja-JP" altLang="en-US" sz="800" b="1" dirty="0">
                <a:latin typeface="游ゴシック" panose="020B0400000000000000" pitchFamily="50" charset="-128"/>
                <a:ea typeface="游ゴシック" panose="020B0400000000000000" pitchFamily="50" charset="-128"/>
              </a:rPr>
              <a:t>コンバータ</a:t>
            </a:r>
            <a:r>
              <a:rPr lang="ja-JP" altLang="en-US" sz="800" dirty="0">
                <a:latin typeface="游ゴシック" panose="020B0400000000000000" pitchFamily="50" charset="-128"/>
                <a:ea typeface="游ゴシック" panose="020B0400000000000000" pitchFamily="50" charset="-128"/>
              </a:rPr>
              <a:t>を採用し、各モジュールへ安定した電力を供給できるように設計しています。これにより、</a:t>
            </a:r>
            <a:r>
              <a:rPr lang="ja-JP" altLang="en-US" sz="800" b="1" dirty="0">
                <a:latin typeface="游ゴシック" panose="020B0400000000000000" pitchFamily="50" charset="-128"/>
                <a:ea typeface="游ゴシック" panose="020B0400000000000000" pitchFamily="50" charset="-128"/>
              </a:rPr>
              <a:t>動作中の電圧変動を最小限に抑え、システム全体の安定性が向上</a:t>
            </a:r>
            <a:r>
              <a:rPr lang="ja-JP" altLang="en-US" sz="800" dirty="0">
                <a:latin typeface="游ゴシック" panose="020B0400000000000000" pitchFamily="50" charset="-128"/>
                <a:ea typeface="游ゴシック" panose="020B0400000000000000" pitchFamily="50" charset="-128"/>
              </a:rPr>
              <a:t>しています。</a:t>
            </a:r>
          </a:p>
          <a:p>
            <a:r>
              <a:rPr lang="ja-JP" altLang="en-US" sz="800" dirty="0">
                <a:latin typeface="游ゴシック" panose="020B0400000000000000" pitchFamily="50" charset="-128"/>
                <a:ea typeface="游ゴシック" panose="020B0400000000000000" pitchFamily="50" charset="-128"/>
              </a:rPr>
              <a:t>また、キッカー回路には</a:t>
            </a:r>
            <a:r>
              <a:rPr lang="ja-JP" altLang="en-US" sz="800" b="1" dirty="0">
                <a:latin typeface="游ゴシック" panose="020B0400000000000000" pitchFamily="50" charset="-128"/>
                <a:ea typeface="游ゴシック" panose="020B0400000000000000" pitchFamily="50" charset="-128"/>
              </a:rPr>
              <a:t>昇圧回路</a:t>
            </a:r>
            <a:r>
              <a:rPr lang="ja-JP" altLang="en-US" sz="800" dirty="0">
                <a:latin typeface="游ゴシック" panose="020B0400000000000000" pitchFamily="50" charset="-128"/>
                <a:ea typeface="游ゴシック" panose="020B0400000000000000" pitchFamily="50" charset="-128"/>
              </a:rPr>
              <a:t>を組み込んでおり、高電圧（</a:t>
            </a:r>
            <a:r>
              <a:rPr lang="en-US" altLang="ja-JP" sz="800" dirty="0">
                <a:latin typeface="游ゴシック" panose="020B0400000000000000" pitchFamily="50" charset="-128"/>
                <a:ea typeface="游ゴシック" panose="020B0400000000000000" pitchFamily="50" charset="-128"/>
              </a:rPr>
              <a:t>48V</a:t>
            </a:r>
            <a:r>
              <a:rPr lang="ja-JP" altLang="en-US" sz="800" dirty="0">
                <a:latin typeface="游ゴシック" panose="020B0400000000000000" pitchFamily="50" charset="-128"/>
                <a:ea typeface="游ゴシック" panose="020B0400000000000000" pitchFamily="50" charset="-128"/>
              </a:rPr>
              <a:t>）を安定して出力できる設計となっています。</a:t>
            </a: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4"/>
          <a:stretch>
            <a:fillRect/>
          </a:stretch>
        </p:blipFill>
        <p:spPr>
          <a:xfrm>
            <a:off x="10593420" y="16034638"/>
            <a:ext cx="1405391" cy="1803743"/>
          </a:xfrm>
          <a:prstGeom prst="rect">
            <a:avLst/>
          </a:prstGeom>
        </p:spPr>
      </p:pic>
      <p:sp>
        <p:nvSpPr>
          <p:cNvPr id="167" name="テキスト ボックス 166">
            <a:extLst>
              <a:ext uri="{FF2B5EF4-FFF2-40B4-BE49-F238E27FC236}">
                <a16:creationId xmlns:a16="http://schemas.microsoft.com/office/drawing/2014/main" id="{7A9BBB74-5916-3D2F-4177-D66FFAE22592}"/>
              </a:ext>
            </a:extLst>
          </p:cNvPr>
          <p:cNvSpPr txBox="1"/>
          <p:nvPr/>
        </p:nvSpPr>
        <p:spPr>
          <a:xfrm>
            <a:off x="10893100" y="15925485"/>
            <a:ext cx="960020"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配線を曲線</a:t>
            </a:r>
          </a:p>
        </p:txBody>
      </p:sp>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4" name="テキスト ボックス 1152">
            <a:extLst>
              <a:ext uri="{FF2B5EF4-FFF2-40B4-BE49-F238E27FC236}">
                <a16:creationId xmlns:a16="http://schemas.microsoft.com/office/drawing/2014/main" id="{C1776DAC-E0E8-7E08-B2E6-9FCFD5705191}"/>
              </a:ext>
            </a:extLst>
          </p:cNvPr>
          <p:cNvSpPr txBox="1"/>
          <p:nvPr/>
        </p:nvSpPr>
        <p:spPr>
          <a:xfrm>
            <a:off x="13146197"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旧捕捉ゾーン</a:t>
            </a:r>
          </a:p>
        </p:txBody>
      </p:sp>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ja-JP" altLang="en-US" sz="800" dirty="0">
                <a:latin typeface="游ゴシック" panose="020B0400000000000000" pitchFamily="50" charset="-128"/>
                <a:ea typeface="游ゴシック" panose="020B0400000000000000" pitchFamily="50" charset="-128"/>
              </a:rPr>
              <a:t>私たちのロボットの土台となるフレームは、ジュラルミン（アルミ合金）を用いて製作しています。ジェラルミンは、航空機などにも使用されるほど強度が高く、非常に軽量な金属材料です。その特性を活かすことで、</a:t>
            </a:r>
            <a:r>
              <a:rPr lang="ja-JP" altLang="en-US" sz="800" b="1" dirty="0">
                <a:latin typeface="游ゴシック" panose="020B0400000000000000" pitchFamily="50" charset="-128"/>
                <a:ea typeface="游ゴシック" panose="020B0400000000000000" pitchFamily="50" charset="-128"/>
              </a:rPr>
              <a:t>頑丈さと軽さを両立</a:t>
            </a:r>
            <a:r>
              <a:rPr lang="ja-JP" altLang="en-US" sz="800" dirty="0">
                <a:latin typeface="游ゴシック" panose="020B0400000000000000" pitchFamily="50" charset="-128"/>
                <a:ea typeface="游ゴシック" panose="020B0400000000000000" pitchFamily="50" charset="-128"/>
              </a:rPr>
              <a:t>した設計が可能になりました。また、私たちはフレームの</a:t>
            </a:r>
            <a:r>
              <a:rPr lang="ja-JP" altLang="en-US" sz="800" b="1" dirty="0">
                <a:latin typeface="游ゴシック" panose="020B0400000000000000" pitchFamily="50" charset="-128"/>
                <a:ea typeface="游ゴシック" panose="020B0400000000000000" pitchFamily="50" charset="-128"/>
              </a:rPr>
              <a:t>軽量化にも徹底的にこだわっています</a:t>
            </a:r>
            <a:r>
              <a:rPr lang="ja-JP" altLang="en-US" sz="800" dirty="0">
                <a:latin typeface="游ゴシック" panose="020B0400000000000000" pitchFamily="50" charset="-128"/>
                <a:ea typeface="游ゴシック" panose="020B0400000000000000" pitchFamily="50" charset="-128"/>
              </a:rPr>
              <a:t>。必要な強度を維持しながら、不要な部分には肉抜き加工を行うことで、</a:t>
            </a:r>
            <a:r>
              <a:rPr lang="ja-JP" altLang="en-US" sz="800" b="1" dirty="0">
                <a:latin typeface="游ゴシック" panose="020B0400000000000000" pitchFamily="50" charset="-128"/>
                <a:ea typeface="游ゴシック" panose="020B0400000000000000" pitchFamily="50" charset="-128"/>
              </a:rPr>
              <a:t>重量を削減しながらも強度を保つ</a:t>
            </a:r>
            <a:r>
              <a:rPr lang="ja-JP" altLang="en-US" sz="800" dirty="0">
                <a:latin typeface="游ゴシック" panose="020B0400000000000000" pitchFamily="50" charset="-128"/>
                <a:ea typeface="游ゴシック" panose="020B0400000000000000" pitchFamily="50" charset="-128"/>
              </a:rPr>
              <a:t>構造を実現しました。</a:t>
            </a:r>
          </a:p>
          <a:p>
            <a:r>
              <a:rPr lang="ja-JP" altLang="en-US" sz="800" dirty="0">
                <a:latin typeface="游ゴシック" panose="020B0400000000000000" pitchFamily="50" charset="-128"/>
                <a:ea typeface="游ゴシック" panose="020B0400000000000000" pitchFamily="50" charset="-128"/>
              </a:rPr>
              <a:t>フレームの設計には</a:t>
            </a:r>
            <a:r>
              <a:rPr lang="en-US" altLang="ja-JP" sz="800" b="1" dirty="0">
                <a:latin typeface="游ゴシック" panose="020B0400000000000000" pitchFamily="50" charset="-128"/>
                <a:ea typeface="游ゴシック" panose="020B0400000000000000" pitchFamily="50" charset="-128"/>
              </a:rPr>
              <a:t>Fusion 360</a:t>
            </a:r>
            <a:r>
              <a:rPr lang="ja-JP" altLang="en-US" sz="800" dirty="0">
                <a:latin typeface="游ゴシック" panose="020B0400000000000000" pitchFamily="50" charset="-128"/>
                <a:ea typeface="游ゴシック" panose="020B0400000000000000" pitchFamily="50" charset="-128"/>
              </a:rPr>
              <a:t>を使用し、</a:t>
            </a:r>
            <a:r>
              <a:rPr lang="ja-JP" altLang="en-US" sz="800" b="1" dirty="0">
                <a:latin typeface="游ゴシック" panose="020B0400000000000000" pitchFamily="50" charset="-128"/>
                <a:ea typeface="游ゴシック" panose="020B0400000000000000" pitchFamily="50" charset="-128"/>
              </a:rPr>
              <a:t>部活内にある</a:t>
            </a:r>
            <a:r>
              <a:rPr lang="en-US" altLang="ja-JP" sz="800" b="1" dirty="0">
                <a:latin typeface="游ゴシック" panose="020B0400000000000000" pitchFamily="50" charset="-128"/>
                <a:ea typeface="游ゴシック" panose="020B0400000000000000" pitchFamily="50" charset="-128"/>
              </a:rPr>
              <a:t>CNC</a:t>
            </a:r>
            <a:r>
              <a:rPr lang="ja-JP" altLang="en-US" sz="800" b="1" dirty="0">
                <a:latin typeface="游ゴシック" panose="020B0400000000000000" pitchFamily="50" charset="-128"/>
                <a:ea typeface="游ゴシック" panose="020B0400000000000000" pitchFamily="50" charset="-128"/>
              </a:rPr>
              <a:t>加工機</a:t>
            </a:r>
            <a:r>
              <a:rPr lang="ja-JP" altLang="en-US" sz="800" dirty="0">
                <a:latin typeface="游ゴシック" panose="020B0400000000000000" pitchFamily="50" charset="-128"/>
                <a:ea typeface="游ゴシック" panose="020B0400000000000000" pitchFamily="50" charset="-128"/>
              </a:rPr>
              <a:t>で実際に切削を行っています。これにより、設計と試作を短いサイクルで繰り返すことができ、最適なフレーム構造に仕上げることができました。</a:t>
            </a: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38"/>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0"/>
          <a:srcRect l="5369" r="11358"/>
          <a:stretch>
            <a:fillRect/>
          </a:stretch>
        </p:blipFill>
        <p:spPr>
          <a:xfrm>
            <a:off x="7049364" y="10742648"/>
            <a:ext cx="1673235" cy="1288244"/>
          </a:xfrm>
          <a:prstGeom prst="rect">
            <a:avLst/>
          </a:prstGeom>
          <a:ln>
            <a:solidFill>
              <a:schemeClr val="tx1"/>
            </a:solidFill>
          </a:ln>
        </p:spPr>
      </p:pic>
      <p:sp>
        <p:nvSpPr>
          <p:cNvPr id="2242" name="テキスト ボックス 2241">
            <a:extLst>
              <a:ext uri="{FF2B5EF4-FFF2-40B4-BE49-F238E27FC236}">
                <a16:creationId xmlns:a16="http://schemas.microsoft.com/office/drawing/2014/main" id="{32D9E509-4F76-51BB-DE6B-719A4BAE7FE1}"/>
              </a:ext>
            </a:extLst>
          </p:cNvPr>
          <p:cNvSpPr txBox="1"/>
          <p:nvPr/>
        </p:nvSpPr>
        <p:spPr>
          <a:xfrm>
            <a:off x="7391546" y="10482921"/>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単独カメラ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2657" name="正方形/長方形 3">
            <a:extLst>
              <a:ext uri="{FF2B5EF4-FFF2-40B4-BE49-F238E27FC236}">
                <a16:creationId xmlns:a16="http://schemas.microsoft.com/office/drawing/2014/main" id="{5289B3AF-7896-70EC-EB34-7F50E068D903}"/>
              </a:ext>
            </a:extLst>
          </p:cNvPr>
          <p:cNvSpPr/>
          <p:nvPr/>
        </p:nvSpPr>
        <p:spPr>
          <a:xfrm>
            <a:off x="42462" y="4485525"/>
            <a:ext cx="18598941" cy="533643"/>
          </a:xfrm>
          <a:prstGeom prst="rect">
            <a:avLst/>
          </a:prstGeom>
          <a:gradFill>
            <a:gsLst>
              <a:gs pos="0">
                <a:srgbClr val="1150B7"/>
              </a:gs>
              <a:gs pos="100000">
                <a:srgbClr val="8FAADC"/>
              </a:gs>
            </a:gsLst>
            <a:lin ang="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1200" cap="none" spc="0" baseline="0">
                <a:solidFill>
                  <a:srgbClr val="FFFFFF"/>
                </a:solidFill>
                <a:uFillTx/>
                <a:latin typeface="Roboto Condensed" pitchFamily="2"/>
                <a:ea typeface="Roboto Condensed" pitchFamily="2"/>
                <a:cs typeface="Roboto Condensed" pitchFamily="2"/>
              </a:rPr>
              <a:t>Team Activities</a:t>
            </a:r>
            <a:endParaRPr lang="en-US" sz="3200" b="1" i="0" u="none" strike="noStrike" kern="1200" cap="none" spc="0" baseline="0">
              <a:solidFill>
                <a:srgbClr val="FFFFFF"/>
              </a:solidFill>
              <a:uFillTx/>
              <a:latin typeface="Roboto Condensed" pitchFamily="2"/>
              <a:ea typeface="游ゴシック" pitchFamily="34"/>
              <a:cs typeface="Roboto Condensed" pitchFamily="2"/>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2686" name="Picture 4">
            <a:extLst>
              <a:ext uri="{FF2B5EF4-FFF2-40B4-BE49-F238E27FC236}">
                <a16:creationId xmlns:a16="http://schemas.microsoft.com/office/drawing/2014/main" id="{22B47878-E95D-1D6B-1883-300B32D6D363}"/>
              </a:ext>
            </a:extLst>
          </p:cNvPr>
          <p:cNvPicPr>
            <a:picLocks noChangeAspect="1"/>
          </p:cNvPicPr>
          <p:nvPr/>
        </p:nvPicPr>
        <p:blipFill>
          <a:blip r:embed="rId42"/>
          <a:srcRect/>
          <a:stretch>
            <a:fillRect/>
          </a:stretch>
        </p:blipFill>
        <p:spPr>
          <a:xfrm>
            <a:off x="16543990" y="7694758"/>
            <a:ext cx="596024" cy="596024"/>
          </a:xfrm>
          <a:prstGeom prst="rect">
            <a:avLst/>
          </a:prstGeom>
          <a:noFill/>
          <a:ln cap="flat">
            <a:noFill/>
          </a:ln>
        </p:spPr>
      </p:pic>
      <p:sp>
        <p:nvSpPr>
          <p:cNvPr id="2687" name="テキスト ボックス 33">
            <a:extLst>
              <a:ext uri="{FF2B5EF4-FFF2-40B4-BE49-F238E27FC236}">
                <a16:creationId xmlns:a16="http://schemas.microsoft.com/office/drawing/2014/main" id="{B25ABBCA-F585-C2C5-C5CD-FD4482371C8A}"/>
              </a:ext>
            </a:extLst>
          </p:cNvPr>
          <p:cNvSpPr txBox="1"/>
          <p:nvPr/>
        </p:nvSpPr>
        <p:spPr>
          <a:xfrm>
            <a:off x="15440848" y="5786332"/>
            <a:ext cx="1150434"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1200" cap="none" spc="0" baseline="0">
                <a:solidFill>
                  <a:srgbClr val="000000"/>
                </a:solidFill>
                <a:uFillTx/>
                <a:latin typeface="游ゴシック" pitchFamily="50"/>
                <a:ea typeface="游ゴシック" pitchFamily="50"/>
              </a:rPr>
              <a:t>・</a:t>
            </a:r>
            <a:r>
              <a:rPr lang="en-US" sz="1000" b="1" i="0" u="none" strike="noStrike" kern="1200" cap="none" spc="0" baseline="0">
                <a:solidFill>
                  <a:srgbClr val="000000"/>
                </a:solidFill>
                <a:uFillTx/>
                <a:latin typeface="Roboto Condensed" pitchFamily="2"/>
                <a:ea typeface="Roboto Condensed" pitchFamily="2"/>
                <a:cs typeface="Roboto Condensed" pitchFamily="2"/>
              </a:rPr>
              <a:t>KiCad</a:t>
            </a:r>
            <a:endParaRPr lang="en-US" sz="900" b="1"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回路制作に</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使用しています</a:t>
            </a:r>
            <a:endParaRPr lang="en-US" sz="800" b="0" i="0" u="none" strike="noStrike" kern="1200" cap="none" spc="0" baseline="0">
              <a:solidFill>
                <a:srgbClr val="000000"/>
              </a:solidFill>
              <a:uFillTx/>
              <a:latin typeface="游ゴシック" pitchFamily="50"/>
              <a:ea typeface="游ゴシック" pitchFamily="50"/>
            </a:endParaRPr>
          </a:p>
        </p:txBody>
      </p:sp>
      <p:sp>
        <p:nvSpPr>
          <p:cNvPr id="2688" name="テキスト ボックス 34">
            <a:extLst>
              <a:ext uri="{FF2B5EF4-FFF2-40B4-BE49-F238E27FC236}">
                <a16:creationId xmlns:a16="http://schemas.microsoft.com/office/drawing/2014/main" id="{2FDC2190-86FC-BF8F-D976-9C1558097C09}"/>
              </a:ext>
            </a:extLst>
          </p:cNvPr>
          <p:cNvSpPr txBox="1"/>
          <p:nvPr/>
        </p:nvSpPr>
        <p:spPr>
          <a:xfrm>
            <a:off x="14837290" y="5410916"/>
            <a:ext cx="315303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私たちのチームでは、主に下のソフトを使っています。</a:t>
            </a:r>
            <a:endParaRPr lang="en-US" sz="1000" b="0" i="0" u="none" strike="noStrike" kern="1200" cap="none" spc="0" baseline="0">
              <a:solidFill>
                <a:srgbClr val="000000"/>
              </a:solidFill>
              <a:uFillTx/>
              <a:latin typeface="游ゴシック"/>
              <a:ea typeface="游ゴシック" pitchFamily="34"/>
            </a:endParaRPr>
          </a:p>
        </p:txBody>
      </p:sp>
      <p:pic>
        <p:nvPicPr>
          <p:cNvPr id="2689" name="Google Shape;182;p13">
            <a:extLst>
              <a:ext uri="{FF2B5EF4-FFF2-40B4-BE49-F238E27FC236}">
                <a16:creationId xmlns:a16="http://schemas.microsoft.com/office/drawing/2014/main" id="{142C24C2-6BF7-3EBA-9611-D8EE3846D17B}"/>
              </a:ext>
            </a:extLst>
          </p:cNvPr>
          <p:cNvPicPr>
            <a:picLocks noChangeAspect="1"/>
          </p:cNvPicPr>
          <p:nvPr/>
        </p:nvPicPr>
        <p:blipFill>
          <a:blip r:embed="rId43">
            <a:alphaModFix/>
          </a:blip>
          <a:srcRect/>
          <a:stretch>
            <a:fillRect/>
          </a:stretch>
        </p:blipFill>
        <p:spPr>
          <a:xfrm>
            <a:off x="14926828" y="5752755"/>
            <a:ext cx="606768" cy="597688"/>
          </a:xfrm>
          <a:prstGeom prst="rect">
            <a:avLst/>
          </a:prstGeom>
          <a:noFill/>
          <a:ln cap="flat">
            <a:noFill/>
          </a:ln>
        </p:spPr>
      </p:pic>
      <p:pic>
        <p:nvPicPr>
          <p:cNvPr id="2690" name="Google Shape;290;p13">
            <a:extLst>
              <a:ext uri="{FF2B5EF4-FFF2-40B4-BE49-F238E27FC236}">
                <a16:creationId xmlns:a16="http://schemas.microsoft.com/office/drawing/2014/main" id="{4D73C28D-4359-2752-01F0-EC8A39D411A0}"/>
              </a:ext>
            </a:extLst>
          </p:cNvPr>
          <p:cNvPicPr>
            <a:picLocks noChangeAspect="1"/>
          </p:cNvPicPr>
          <p:nvPr/>
        </p:nvPicPr>
        <p:blipFill>
          <a:blip r:embed="rId44">
            <a:alphaModFix/>
          </a:blip>
          <a:srcRect/>
          <a:stretch>
            <a:fillRect/>
          </a:stretch>
        </p:blipFill>
        <p:spPr>
          <a:xfrm>
            <a:off x="14926828" y="6667731"/>
            <a:ext cx="444087" cy="447827"/>
          </a:xfrm>
          <a:prstGeom prst="rect">
            <a:avLst/>
          </a:prstGeom>
          <a:noFill/>
          <a:ln cap="flat">
            <a:noFill/>
          </a:ln>
        </p:spPr>
      </p:pic>
      <p:pic>
        <p:nvPicPr>
          <p:cNvPr id="2691" name="Picture 3" descr="OpenMV · GitHub">
            <a:extLst>
              <a:ext uri="{FF2B5EF4-FFF2-40B4-BE49-F238E27FC236}">
                <a16:creationId xmlns:a16="http://schemas.microsoft.com/office/drawing/2014/main" id="{83AAA78F-B797-82A5-A97E-CCB96F9813B2}"/>
              </a:ext>
            </a:extLst>
          </p:cNvPr>
          <p:cNvPicPr>
            <a:picLocks noChangeAspect="1"/>
          </p:cNvPicPr>
          <p:nvPr/>
        </p:nvPicPr>
        <p:blipFill>
          <a:blip r:embed="rId45"/>
          <a:srcRect/>
          <a:stretch>
            <a:fillRect/>
          </a:stretch>
        </p:blipFill>
        <p:spPr>
          <a:xfrm>
            <a:off x="16567773" y="6629646"/>
            <a:ext cx="471574" cy="471574"/>
          </a:xfrm>
          <a:prstGeom prst="rect">
            <a:avLst/>
          </a:prstGeom>
          <a:noFill/>
          <a:ln cap="flat">
            <a:noFill/>
          </a:ln>
        </p:spPr>
      </p:pic>
      <p:pic>
        <p:nvPicPr>
          <p:cNvPr id="2692" name="Picture 15" descr="Github 接続/システム障害発生？サービス中断などの問題をリアルタイムでお知らせ | Downdetector">
            <a:extLst>
              <a:ext uri="{FF2B5EF4-FFF2-40B4-BE49-F238E27FC236}">
                <a16:creationId xmlns:a16="http://schemas.microsoft.com/office/drawing/2014/main" id="{D5517076-5A38-EC3C-2403-37E8B5749A0A}"/>
              </a:ext>
            </a:extLst>
          </p:cNvPr>
          <p:cNvPicPr>
            <a:picLocks noChangeAspect="1"/>
          </p:cNvPicPr>
          <p:nvPr/>
        </p:nvPicPr>
        <p:blipFill>
          <a:blip r:embed="rId46"/>
          <a:srcRect/>
          <a:stretch>
            <a:fillRect/>
          </a:stretch>
        </p:blipFill>
        <p:spPr>
          <a:xfrm>
            <a:off x="14889282" y="7730995"/>
            <a:ext cx="491169" cy="491169"/>
          </a:xfrm>
          <a:prstGeom prst="rect">
            <a:avLst/>
          </a:prstGeom>
          <a:noFill/>
          <a:ln cap="flat">
            <a:noFill/>
          </a:ln>
        </p:spPr>
      </p:pic>
      <p:sp>
        <p:nvSpPr>
          <p:cNvPr id="2693" name="テキスト ボックス 39">
            <a:extLst>
              <a:ext uri="{FF2B5EF4-FFF2-40B4-BE49-F238E27FC236}">
                <a16:creationId xmlns:a16="http://schemas.microsoft.com/office/drawing/2014/main" id="{FF96A1D7-D1E9-54D2-C4DB-05AE951A6D9A}"/>
              </a:ext>
            </a:extLst>
          </p:cNvPr>
          <p:cNvSpPr txBox="1"/>
          <p:nvPr/>
        </p:nvSpPr>
        <p:spPr>
          <a:xfrm>
            <a:off x="15344553" y="7722025"/>
            <a:ext cx="1280269"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GitHub</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データの保存に</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使用しています</a:t>
            </a:r>
            <a:endParaRPr lang="en-US" sz="900" b="0" i="0" u="none" strike="noStrike" kern="1200" cap="none" spc="0" baseline="0">
              <a:solidFill>
                <a:srgbClr val="000000"/>
              </a:solidFill>
              <a:uFillTx/>
              <a:latin typeface="游ゴシック" pitchFamily="50"/>
              <a:ea typeface="游ゴシック" pitchFamily="50"/>
            </a:endParaRPr>
          </a:p>
        </p:txBody>
      </p:sp>
      <p:sp>
        <p:nvSpPr>
          <p:cNvPr id="2694" name="テキスト ボックス 40">
            <a:extLst>
              <a:ext uri="{FF2B5EF4-FFF2-40B4-BE49-F238E27FC236}">
                <a16:creationId xmlns:a16="http://schemas.microsoft.com/office/drawing/2014/main" id="{A9BCF53D-8F7A-BA04-27C2-0AF5C1B64323}"/>
              </a:ext>
            </a:extLst>
          </p:cNvPr>
          <p:cNvSpPr txBox="1"/>
          <p:nvPr/>
        </p:nvSpPr>
        <p:spPr>
          <a:xfrm>
            <a:off x="15371930" y="6600660"/>
            <a:ext cx="1431630" cy="86177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Visual Studio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カメラ以外の</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プログラムを</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組む際に使用</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しています</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使用言語は</a:t>
            </a:r>
            <a:r>
              <a:rPr lang="en-US" sz="800" b="0" i="0" u="none" strike="noStrike" kern="1200" cap="none" spc="0" baseline="0">
                <a:solidFill>
                  <a:srgbClr val="000000"/>
                </a:solidFill>
                <a:uFillTx/>
                <a:latin typeface="游ゴシック" pitchFamily="50"/>
                <a:ea typeface="游ゴシック" pitchFamily="50"/>
              </a:rPr>
              <a:t>C++</a:t>
            </a:r>
            <a:r>
              <a:rPr lang="ja-JP" sz="800" b="0" i="0" u="none" strike="noStrike" kern="1200" cap="none" spc="0" baseline="0">
                <a:solidFill>
                  <a:srgbClr val="000000"/>
                </a:solidFill>
                <a:uFillTx/>
                <a:latin typeface="游ゴシック" pitchFamily="50"/>
                <a:ea typeface="游ゴシック" pitchFamily="50"/>
              </a:rPr>
              <a:t>です</a:t>
            </a:r>
            <a:endParaRPr lang="en-US" sz="800" b="0" i="0" u="none" strike="noStrike" kern="1200" cap="none" spc="0" baseline="0">
              <a:solidFill>
                <a:srgbClr val="000000"/>
              </a:solidFill>
              <a:uFillTx/>
              <a:latin typeface="游ゴシック" pitchFamily="50"/>
              <a:ea typeface="游ゴシック" pitchFamily="50"/>
            </a:endParaRPr>
          </a:p>
        </p:txBody>
      </p:sp>
      <p:sp>
        <p:nvSpPr>
          <p:cNvPr id="2695" name="テキスト ボックス 41">
            <a:extLst>
              <a:ext uri="{FF2B5EF4-FFF2-40B4-BE49-F238E27FC236}">
                <a16:creationId xmlns:a16="http://schemas.microsoft.com/office/drawing/2014/main" id="{C81A9884-74FF-8A47-1247-3FA08A4C1069}"/>
              </a:ext>
            </a:extLst>
          </p:cNvPr>
          <p:cNvSpPr txBox="1"/>
          <p:nvPr/>
        </p:nvSpPr>
        <p:spPr>
          <a:xfrm>
            <a:off x="14824278" y="5543586"/>
            <a:ext cx="924184"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Design</a:t>
            </a:r>
          </a:p>
        </p:txBody>
      </p:sp>
      <p:sp>
        <p:nvSpPr>
          <p:cNvPr id="2696" name="テキスト ボックス 42">
            <a:extLst>
              <a:ext uri="{FF2B5EF4-FFF2-40B4-BE49-F238E27FC236}">
                <a16:creationId xmlns:a16="http://schemas.microsoft.com/office/drawing/2014/main" id="{427D26F8-779F-FE90-8427-DC5FB03DDF05}"/>
              </a:ext>
            </a:extLst>
          </p:cNvPr>
          <p:cNvSpPr txBox="1"/>
          <p:nvPr/>
        </p:nvSpPr>
        <p:spPr>
          <a:xfrm>
            <a:off x="17040564" y="5801328"/>
            <a:ext cx="1616119"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1200" cap="none" spc="0" baseline="0">
                <a:solidFill>
                  <a:srgbClr val="000000"/>
                </a:solidFill>
                <a:uFillTx/>
                <a:latin typeface="游ゴシック" pitchFamily="50"/>
                <a:ea typeface="游ゴシック" pitchFamily="50"/>
              </a:rPr>
              <a:t>・</a:t>
            </a:r>
            <a:r>
              <a:rPr lang="en-US" sz="1000" b="1" i="0" u="none" strike="noStrike" kern="1200" cap="none" spc="0" baseline="0">
                <a:solidFill>
                  <a:srgbClr val="000000"/>
                </a:solidFill>
                <a:uFillTx/>
                <a:latin typeface="Roboto Condensed" pitchFamily="2"/>
                <a:ea typeface="Roboto Condensed" pitchFamily="2"/>
                <a:cs typeface="Roboto Condensed" pitchFamily="2"/>
              </a:rPr>
              <a:t>Autodesk Fusion</a:t>
            </a:r>
            <a:r>
              <a:rPr lang="ja-JP" sz="900" b="0" i="0" u="none" strike="noStrike" kern="1200" cap="none" spc="0" baseline="0">
                <a:solidFill>
                  <a:srgbClr val="000000"/>
                </a:solidFill>
                <a:uFillTx/>
                <a:latin typeface="Roboto Condensed" pitchFamily="2"/>
                <a:ea typeface="游ゴシック" pitchFamily="50"/>
                <a:cs typeface="Roboto Condensed" pitchFamily="2"/>
              </a:rPr>
              <a:t>　　</a:t>
            </a:r>
            <a:endParaRPr lang="en-US" sz="9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板のフレームや部品の設計に</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游ゴシック" pitchFamily="50"/>
                <a:ea typeface="游ゴシック" pitchFamily="50"/>
              </a:rPr>
              <a:t>    </a:t>
            </a:r>
            <a:r>
              <a:rPr lang="ja-JP" sz="800" b="0" i="0" u="none" strike="noStrike" kern="1200" cap="none" spc="0" baseline="0">
                <a:solidFill>
                  <a:srgbClr val="000000"/>
                </a:solidFill>
                <a:uFillTx/>
                <a:latin typeface="游ゴシック" pitchFamily="50"/>
                <a:ea typeface="游ゴシック" pitchFamily="50"/>
              </a:rPr>
              <a:t>使用しています</a:t>
            </a:r>
            <a:endParaRPr lang="en-US" sz="800" b="0" i="0" u="none" strike="noStrike" kern="1200" cap="none" spc="0" baseline="0">
              <a:solidFill>
                <a:srgbClr val="000000"/>
              </a:solidFill>
              <a:uFillTx/>
              <a:latin typeface="游ゴシック" pitchFamily="50"/>
              <a:ea typeface="游ゴシック" pitchFamily="50"/>
            </a:endParaRPr>
          </a:p>
        </p:txBody>
      </p:sp>
      <p:pic>
        <p:nvPicPr>
          <p:cNvPr id="2697" name="Google Shape;289;p13">
            <a:extLst>
              <a:ext uri="{FF2B5EF4-FFF2-40B4-BE49-F238E27FC236}">
                <a16:creationId xmlns:a16="http://schemas.microsoft.com/office/drawing/2014/main" id="{04350D19-8406-CAFE-FBE9-70EC23A0E0EC}"/>
              </a:ext>
            </a:extLst>
          </p:cNvPr>
          <p:cNvPicPr>
            <a:picLocks noChangeAspect="1"/>
          </p:cNvPicPr>
          <p:nvPr/>
        </p:nvPicPr>
        <p:blipFill>
          <a:blip r:embed="rId47">
            <a:alphaModFix/>
          </a:blip>
          <a:srcRect/>
          <a:stretch>
            <a:fillRect/>
          </a:stretch>
        </p:blipFill>
        <p:spPr>
          <a:xfrm>
            <a:off x="16526808" y="5770833"/>
            <a:ext cx="572889" cy="545860"/>
          </a:xfrm>
          <a:prstGeom prst="rect">
            <a:avLst/>
          </a:prstGeom>
          <a:noFill/>
          <a:ln cap="flat">
            <a:noFill/>
          </a:ln>
        </p:spPr>
      </p:pic>
      <p:sp>
        <p:nvSpPr>
          <p:cNvPr id="2698" name="テキスト ボックス 44">
            <a:extLst>
              <a:ext uri="{FF2B5EF4-FFF2-40B4-BE49-F238E27FC236}">
                <a16:creationId xmlns:a16="http://schemas.microsoft.com/office/drawing/2014/main" id="{E01833CB-DF07-C164-1221-1902F2E8E697}"/>
              </a:ext>
            </a:extLst>
          </p:cNvPr>
          <p:cNvSpPr txBox="1"/>
          <p:nvPr/>
        </p:nvSpPr>
        <p:spPr>
          <a:xfrm>
            <a:off x="14807060" y="6360968"/>
            <a:ext cx="83240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Program</a:t>
            </a:r>
          </a:p>
        </p:txBody>
      </p:sp>
      <p:sp>
        <p:nvSpPr>
          <p:cNvPr id="2699" name="テキスト ボックス 45">
            <a:extLst>
              <a:ext uri="{FF2B5EF4-FFF2-40B4-BE49-F238E27FC236}">
                <a16:creationId xmlns:a16="http://schemas.microsoft.com/office/drawing/2014/main" id="{444C31EF-7562-17D8-9887-940E2212D192}"/>
              </a:ext>
            </a:extLst>
          </p:cNvPr>
          <p:cNvSpPr txBox="1"/>
          <p:nvPr/>
        </p:nvSpPr>
        <p:spPr>
          <a:xfrm>
            <a:off x="17018545" y="7716905"/>
            <a:ext cx="1687680"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Discord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チームメンバーとの</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情報共有に使っています</a:t>
            </a:r>
            <a:endParaRPr lang="en-US" sz="900" b="0" i="0" u="none" strike="noStrike" kern="1200" cap="none" spc="0" baseline="0">
              <a:solidFill>
                <a:srgbClr val="000000"/>
              </a:solidFill>
              <a:uFillTx/>
              <a:latin typeface="游ゴシック" pitchFamily="50"/>
              <a:ea typeface="游ゴシック" pitchFamily="50"/>
            </a:endParaRPr>
          </a:p>
        </p:txBody>
      </p:sp>
      <p:sp>
        <p:nvSpPr>
          <p:cNvPr id="2700" name="テキスト ボックス 46">
            <a:extLst>
              <a:ext uri="{FF2B5EF4-FFF2-40B4-BE49-F238E27FC236}">
                <a16:creationId xmlns:a16="http://schemas.microsoft.com/office/drawing/2014/main" id="{D70E1594-860F-564B-4C65-45A649CB9C61}"/>
              </a:ext>
            </a:extLst>
          </p:cNvPr>
          <p:cNvSpPr txBox="1"/>
          <p:nvPr/>
        </p:nvSpPr>
        <p:spPr>
          <a:xfrm>
            <a:off x="14786815" y="7422413"/>
            <a:ext cx="1705273"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Management </a:t>
            </a:r>
          </a:p>
        </p:txBody>
      </p:sp>
      <p:sp>
        <p:nvSpPr>
          <p:cNvPr id="2701" name="テキスト ボックス 47">
            <a:extLst>
              <a:ext uri="{FF2B5EF4-FFF2-40B4-BE49-F238E27FC236}">
                <a16:creationId xmlns:a16="http://schemas.microsoft.com/office/drawing/2014/main" id="{F74A33F1-D834-1F18-F288-DC1CC8DD4000}"/>
              </a:ext>
            </a:extLst>
          </p:cNvPr>
          <p:cNvSpPr txBox="1"/>
          <p:nvPr/>
        </p:nvSpPr>
        <p:spPr>
          <a:xfrm>
            <a:off x="14827378" y="5005526"/>
            <a:ext cx="812078"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T</a:t>
            </a:r>
            <a:r>
              <a:rPr lang="en-US" sz="2000" b="1" i="0" u="none" strike="noStrike" kern="1200" cap="none" spc="0" baseline="0">
                <a:solidFill>
                  <a:srgbClr val="000000"/>
                </a:solidFill>
                <a:uFillTx/>
                <a:latin typeface="Roboto Condensed" pitchFamily="2"/>
                <a:ea typeface="Roboto Condensed" pitchFamily="2"/>
                <a:cs typeface="Roboto Condensed" pitchFamily="2"/>
              </a:rPr>
              <a:t>ool</a:t>
            </a:r>
          </a:p>
        </p:txBody>
      </p:sp>
      <p:graphicFrame>
        <p:nvGraphicFramePr>
          <p:cNvPr id="2702" name="グラフ 48">
            <a:extLst>
              <a:ext uri="{FF2B5EF4-FFF2-40B4-BE49-F238E27FC236}">
                <a16:creationId xmlns:a16="http://schemas.microsoft.com/office/drawing/2014/main" id="{40F825A0-80AA-DE9D-B34A-FC8991A55BBD}"/>
              </a:ext>
            </a:extLst>
          </p:cNvPr>
          <p:cNvGraphicFramePr/>
          <p:nvPr>
            <p:extLst>
              <p:ext uri="{D42A27DB-BD31-4B8C-83A1-F6EECF244321}">
                <p14:modId xmlns:p14="http://schemas.microsoft.com/office/powerpoint/2010/main" val="201626072"/>
              </p:ext>
            </p:extLst>
          </p:nvPr>
        </p:nvGraphicFramePr>
        <p:xfrm>
          <a:off x="8851902" y="5095868"/>
          <a:ext cx="5918197" cy="3179451"/>
        </p:xfrm>
        <a:graphic>
          <a:graphicData uri="http://schemas.openxmlformats.org/drawingml/2006/chart">
            <c:chart xmlns:c="http://schemas.openxmlformats.org/drawingml/2006/chart" xmlns:r="http://schemas.openxmlformats.org/officeDocument/2006/relationships" r:id="rId48"/>
          </a:graphicData>
        </a:graphic>
      </p:graphicFrame>
      <p:grpSp>
        <p:nvGrpSpPr>
          <p:cNvPr id="2703" name="グループ化 49">
            <a:extLst>
              <a:ext uri="{FF2B5EF4-FFF2-40B4-BE49-F238E27FC236}">
                <a16:creationId xmlns:a16="http://schemas.microsoft.com/office/drawing/2014/main" id="{AC676D47-3B95-888A-5215-9E30E21C3EA9}"/>
              </a:ext>
            </a:extLst>
          </p:cNvPr>
          <p:cNvGrpSpPr/>
          <p:nvPr/>
        </p:nvGrpSpPr>
        <p:grpSpPr>
          <a:xfrm>
            <a:off x="9364432" y="7238718"/>
            <a:ext cx="828117" cy="205740"/>
            <a:chOff x="9339032" y="7238718"/>
            <a:chExt cx="828117" cy="205740"/>
          </a:xfrm>
        </p:grpSpPr>
        <p:sp>
          <p:nvSpPr>
            <p:cNvPr id="2704" name="矢印: 五方向 50">
              <a:extLst>
                <a:ext uri="{FF2B5EF4-FFF2-40B4-BE49-F238E27FC236}">
                  <a16:creationId xmlns:a16="http://schemas.microsoft.com/office/drawing/2014/main" id="{B9170FBC-6E81-AA62-4169-53BE1F3C3A28}"/>
                </a:ext>
              </a:extLst>
            </p:cNvPr>
            <p:cNvSpPr/>
            <p:nvPr/>
          </p:nvSpPr>
          <p:spPr>
            <a:xfrm rot="20217492">
              <a:off x="9339032" y="7238718"/>
              <a:ext cx="828117" cy="20574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180"/>
                <a:gd name="f11" fmla="abs f4"/>
                <a:gd name="f12" fmla="abs f5"/>
                <a:gd name="f13" fmla="abs f6"/>
                <a:gd name="f14" fmla="val f7"/>
                <a:gd name="f15" fmla="val f8"/>
                <a:gd name="f16" fmla="*/ f9 f1 1"/>
                <a:gd name="f17" fmla="*/ f10 f1 1"/>
                <a:gd name="f18" fmla="?: f11 f4 1"/>
                <a:gd name="f19" fmla="?: f12 f5 1"/>
                <a:gd name="f20" fmla="?: f13 f6 1"/>
                <a:gd name="f21" fmla="*/ f16 1 f3"/>
                <a:gd name="f22" fmla="*/ f17 1 f3"/>
                <a:gd name="f23" fmla="*/ f18 1 21600"/>
                <a:gd name="f24" fmla="*/ f19 1 21600"/>
                <a:gd name="f25" fmla="*/ 21600 f18 1"/>
                <a:gd name="f26" fmla="*/ 21600 f19 1"/>
                <a:gd name="f27" fmla="+- f21 0 f2"/>
                <a:gd name="f28" fmla="+- f22 0 f2"/>
                <a:gd name="f29" fmla="min f24 f23"/>
                <a:gd name="f30" fmla="*/ f25 1 f20"/>
                <a:gd name="f31" fmla="*/ f26 1 f20"/>
                <a:gd name="f32" fmla="val f30"/>
                <a:gd name="f33" fmla="val f31"/>
                <a:gd name="f34" fmla="*/ f14 f29 1"/>
                <a:gd name="f35" fmla="+- f33 0 f14"/>
                <a:gd name="f36" fmla="+- f32 0 f14"/>
                <a:gd name="f37" fmla="*/ f33 f29 1"/>
                <a:gd name="f38" fmla="*/ f32 f29 1"/>
                <a:gd name="f39" fmla="*/ f35 1 2"/>
                <a:gd name="f40" fmla="min f36 f35"/>
                <a:gd name="f41" fmla="+- f14 f39 0"/>
                <a:gd name="f42" fmla="*/ f40 f15 1"/>
                <a:gd name="f43" fmla="*/ f42 1 100000"/>
                <a:gd name="f44" fmla="*/ f41 f29 1"/>
                <a:gd name="f45" fmla="+- f32 0 f43"/>
                <a:gd name="f46" fmla="+- f45 f32 0"/>
                <a:gd name="f47" fmla="*/ f45 1 2"/>
                <a:gd name="f48" fmla="*/ f45 f29 1"/>
                <a:gd name="f49" fmla="*/ f46 1 2"/>
                <a:gd name="f50" fmla="*/ f47 f29 1"/>
                <a:gd name="f51" fmla="*/ f49 f29 1"/>
              </a:gdLst>
              <a:ahLst/>
              <a:cxnLst>
                <a:cxn ang="3cd4">
                  <a:pos x="hc" y="t"/>
                </a:cxn>
                <a:cxn ang="0">
                  <a:pos x="r" y="vc"/>
                </a:cxn>
                <a:cxn ang="cd4">
                  <a:pos x="hc" y="b"/>
                </a:cxn>
                <a:cxn ang="cd2">
                  <a:pos x="l" y="vc"/>
                </a:cxn>
                <a:cxn ang="f27">
                  <a:pos x="f50" y="f34"/>
                </a:cxn>
                <a:cxn ang="f28">
                  <a:pos x="f50" y="f37"/>
                </a:cxn>
              </a:cxnLst>
              <a:rect l="f34" t="f34" r="f51" b="f37"/>
              <a:pathLst>
                <a:path>
                  <a:moveTo>
                    <a:pt x="f34" y="f34"/>
                  </a:moveTo>
                  <a:lnTo>
                    <a:pt x="f48" y="f34"/>
                  </a:lnTo>
                  <a:lnTo>
                    <a:pt x="f38" y="f44"/>
                  </a:lnTo>
                  <a:lnTo>
                    <a:pt x="f48" y="f37"/>
                  </a:lnTo>
                  <a:lnTo>
                    <a:pt x="f34" y="f37"/>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05" name="テキスト ボックス 126">
              <a:extLst>
                <a:ext uri="{FF2B5EF4-FFF2-40B4-BE49-F238E27FC236}">
                  <a16:creationId xmlns:a16="http://schemas.microsoft.com/office/drawing/2014/main" id="{36BC3CEA-E778-6178-963D-5C63C14706F5}"/>
                </a:ext>
              </a:extLst>
            </p:cNvPr>
            <p:cNvSpPr txBox="1"/>
            <p:nvPr/>
          </p:nvSpPr>
          <p:spPr>
            <a:xfrm rot="20217492">
              <a:off x="9339910" y="7276621"/>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１年目（前半）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06" name="グループ化 52">
            <a:extLst>
              <a:ext uri="{FF2B5EF4-FFF2-40B4-BE49-F238E27FC236}">
                <a16:creationId xmlns:a16="http://schemas.microsoft.com/office/drawing/2014/main" id="{FA71A938-519E-8917-C6BE-766CF2BB3099}"/>
              </a:ext>
            </a:extLst>
          </p:cNvPr>
          <p:cNvGrpSpPr/>
          <p:nvPr/>
        </p:nvGrpSpPr>
        <p:grpSpPr>
          <a:xfrm>
            <a:off x="10048167" y="6843481"/>
            <a:ext cx="1337136" cy="204203"/>
            <a:chOff x="10022767" y="6843481"/>
            <a:chExt cx="1337136" cy="204203"/>
          </a:xfrm>
        </p:grpSpPr>
        <p:sp>
          <p:nvSpPr>
            <p:cNvPr id="2707" name="矢印: 山形 53">
              <a:extLst>
                <a:ext uri="{FF2B5EF4-FFF2-40B4-BE49-F238E27FC236}">
                  <a16:creationId xmlns:a16="http://schemas.microsoft.com/office/drawing/2014/main" id="{C55C8B6B-647F-BC02-3081-D7B74CA946A9}"/>
                </a:ext>
              </a:extLst>
            </p:cNvPr>
            <p:cNvSpPr/>
            <p:nvPr/>
          </p:nvSpPr>
          <p:spPr>
            <a:xfrm rot="20231071">
              <a:off x="10022767" y="6843481"/>
              <a:ext cx="1337136"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08" name="テキスト ボックス 126">
              <a:extLst>
                <a:ext uri="{FF2B5EF4-FFF2-40B4-BE49-F238E27FC236}">
                  <a16:creationId xmlns:a16="http://schemas.microsoft.com/office/drawing/2014/main" id="{2A8D3E9B-701D-E8C9-A27E-EBC0672D20E8}"/>
                </a:ext>
              </a:extLst>
            </p:cNvPr>
            <p:cNvSpPr txBox="1"/>
            <p:nvPr/>
          </p:nvSpPr>
          <p:spPr>
            <a:xfrm rot="20231071">
              <a:off x="10332427" y="6858438"/>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１年目（後半）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09" name="グループ化 55">
            <a:extLst>
              <a:ext uri="{FF2B5EF4-FFF2-40B4-BE49-F238E27FC236}">
                <a16:creationId xmlns:a16="http://schemas.microsoft.com/office/drawing/2014/main" id="{E980515E-F2A2-5672-7082-888ECF37B38F}"/>
              </a:ext>
            </a:extLst>
          </p:cNvPr>
          <p:cNvGrpSpPr/>
          <p:nvPr/>
        </p:nvGrpSpPr>
        <p:grpSpPr>
          <a:xfrm>
            <a:off x="11214309" y="6317533"/>
            <a:ext cx="1524003" cy="204203"/>
            <a:chOff x="11188909" y="6317533"/>
            <a:chExt cx="1524003" cy="204203"/>
          </a:xfrm>
        </p:grpSpPr>
        <p:sp>
          <p:nvSpPr>
            <p:cNvPr id="2710" name="矢印: 山形 56">
              <a:extLst>
                <a:ext uri="{FF2B5EF4-FFF2-40B4-BE49-F238E27FC236}">
                  <a16:creationId xmlns:a16="http://schemas.microsoft.com/office/drawing/2014/main" id="{D30EE797-18F6-FE19-E4F7-17E7B248F251}"/>
                </a:ext>
              </a:extLst>
            </p:cNvPr>
            <p:cNvSpPr/>
            <p:nvPr/>
          </p:nvSpPr>
          <p:spPr>
            <a:xfrm rot="20245200">
              <a:off x="11188909" y="6317533"/>
              <a:ext cx="1524003"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1" name="テキスト ボックス 126">
              <a:extLst>
                <a:ext uri="{FF2B5EF4-FFF2-40B4-BE49-F238E27FC236}">
                  <a16:creationId xmlns:a16="http://schemas.microsoft.com/office/drawing/2014/main" id="{F23191FC-8FF9-4051-36E3-B0FA9419F721}"/>
                </a:ext>
              </a:extLst>
            </p:cNvPr>
            <p:cNvSpPr txBox="1"/>
            <p:nvPr/>
          </p:nvSpPr>
          <p:spPr>
            <a:xfrm rot="20245200">
              <a:off x="11585009" y="6334762"/>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游ゴシック" pitchFamily="50"/>
                  <a:ea typeface="游ゴシック" pitchFamily="50"/>
                </a:rPr>
                <a:t>2</a:t>
              </a:r>
              <a:r>
                <a:rPr lang="ja-JP" sz="900" b="1" i="0" u="none" strike="noStrike" kern="1200" cap="none" spc="0" baseline="0">
                  <a:solidFill>
                    <a:srgbClr val="FFFFFF"/>
                  </a:solidFill>
                  <a:uFillTx/>
                  <a:latin typeface="游ゴシック" pitchFamily="50"/>
                  <a:ea typeface="游ゴシック" pitchFamily="50"/>
                </a:rPr>
                <a:t>年目（前半）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12" name="グループ化 58">
            <a:extLst>
              <a:ext uri="{FF2B5EF4-FFF2-40B4-BE49-F238E27FC236}">
                <a16:creationId xmlns:a16="http://schemas.microsoft.com/office/drawing/2014/main" id="{E76A4130-1990-A96B-5B9B-548C0A630935}"/>
              </a:ext>
            </a:extLst>
          </p:cNvPr>
          <p:cNvGrpSpPr/>
          <p:nvPr/>
        </p:nvGrpSpPr>
        <p:grpSpPr>
          <a:xfrm>
            <a:off x="12577434" y="5820577"/>
            <a:ext cx="1189634" cy="204203"/>
            <a:chOff x="12552034" y="5820577"/>
            <a:chExt cx="1189634" cy="204203"/>
          </a:xfrm>
        </p:grpSpPr>
        <p:sp>
          <p:nvSpPr>
            <p:cNvPr id="2713" name="矢印: 山形 59">
              <a:extLst>
                <a:ext uri="{FF2B5EF4-FFF2-40B4-BE49-F238E27FC236}">
                  <a16:creationId xmlns:a16="http://schemas.microsoft.com/office/drawing/2014/main" id="{074C1A8D-BB89-F11D-BD29-831C40C93238}"/>
                </a:ext>
              </a:extLst>
            </p:cNvPr>
            <p:cNvSpPr/>
            <p:nvPr/>
          </p:nvSpPr>
          <p:spPr>
            <a:xfrm rot="20237637">
              <a:off x="12552034" y="5820577"/>
              <a:ext cx="1189634"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4" name="テキスト ボックス 126">
              <a:extLst>
                <a:ext uri="{FF2B5EF4-FFF2-40B4-BE49-F238E27FC236}">
                  <a16:creationId xmlns:a16="http://schemas.microsoft.com/office/drawing/2014/main" id="{6DA3FF51-1316-2261-97FD-28B0B7E9ED08}"/>
                </a:ext>
              </a:extLst>
            </p:cNvPr>
            <p:cNvSpPr txBox="1"/>
            <p:nvPr/>
          </p:nvSpPr>
          <p:spPr>
            <a:xfrm rot="20237637">
              <a:off x="12797412" y="5834988"/>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游ゴシック" pitchFamily="50"/>
                  <a:ea typeface="游ゴシック" pitchFamily="50"/>
                </a:rPr>
                <a:t>2</a:t>
              </a:r>
              <a:r>
                <a:rPr lang="ja-JP" sz="900" b="1" i="0" u="none" strike="noStrike" kern="1200" cap="none" spc="0" baseline="0">
                  <a:solidFill>
                    <a:srgbClr val="FFFFFF"/>
                  </a:solidFill>
                  <a:uFillTx/>
                  <a:latin typeface="游ゴシック" pitchFamily="50"/>
                  <a:ea typeface="游ゴシック" pitchFamily="50"/>
                </a:rPr>
                <a:t>年目（後半）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15" name="グループ化 61">
            <a:extLst>
              <a:ext uri="{FF2B5EF4-FFF2-40B4-BE49-F238E27FC236}">
                <a16:creationId xmlns:a16="http://schemas.microsoft.com/office/drawing/2014/main" id="{55F9A67C-9219-1B07-026E-BEB389CEABC3}"/>
              </a:ext>
            </a:extLst>
          </p:cNvPr>
          <p:cNvGrpSpPr/>
          <p:nvPr/>
        </p:nvGrpSpPr>
        <p:grpSpPr>
          <a:xfrm>
            <a:off x="13633637" y="5453767"/>
            <a:ext cx="827522" cy="204203"/>
            <a:chOff x="13608237" y="5453767"/>
            <a:chExt cx="827522" cy="204203"/>
          </a:xfrm>
        </p:grpSpPr>
        <p:sp>
          <p:nvSpPr>
            <p:cNvPr id="2716" name="矢印: 山形 62">
              <a:extLst>
                <a:ext uri="{FF2B5EF4-FFF2-40B4-BE49-F238E27FC236}">
                  <a16:creationId xmlns:a16="http://schemas.microsoft.com/office/drawing/2014/main" id="{7515A8CE-415E-8BC4-C0F4-1C9490705954}"/>
                </a:ext>
              </a:extLst>
            </p:cNvPr>
            <p:cNvSpPr/>
            <p:nvPr/>
          </p:nvSpPr>
          <p:spPr>
            <a:xfrm rot="20228080">
              <a:off x="13608237" y="5453767"/>
              <a:ext cx="827522"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7" name="テキスト ボックス 126">
              <a:extLst>
                <a:ext uri="{FF2B5EF4-FFF2-40B4-BE49-F238E27FC236}">
                  <a16:creationId xmlns:a16="http://schemas.microsoft.com/office/drawing/2014/main" id="{61D0EB6F-04CE-B96B-9B84-D68E54F24AFC}"/>
                </a:ext>
              </a:extLst>
            </p:cNvPr>
            <p:cNvSpPr txBox="1"/>
            <p:nvPr/>
          </p:nvSpPr>
          <p:spPr>
            <a:xfrm rot="20228080">
              <a:off x="13735623" y="5472558"/>
              <a:ext cx="6341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世界大会へ</a:t>
              </a:r>
              <a:endParaRPr lang="en-US" sz="800" b="0" i="0" u="none" strike="noStrike" kern="1200" cap="none" spc="0" baseline="0">
                <a:solidFill>
                  <a:srgbClr val="FFFFFF"/>
                </a:solidFill>
                <a:uFillTx/>
                <a:latin typeface="游ゴシック" pitchFamily="50"/>
                <a:ea typeface="游ゴシック" pitchFamily="50"/>
              </a:endParaRPr>
            </a:p>
          </p:txBody>
        </p:sp>
      </p:grpSp>
      <p:sp>
        <p:nvSpPr>
          <p:cNvPr id="4" name="正方形/長方形 1">
            <a:extLst>
              <a:ext uri="{FF2B5EF4-FFF2-40B4-BE49-F238E27FC236}">
                <a16:creationId xmlns:a16="http://schemas.microsoft.com/office/drawing/2014/main" id="{1BBD519D-6825-D69D-7E98-1D427AB13953}"/>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5" name="グループ化 2">
            <a:extLst>
              <a:ext uri="{FF2B5EF4-FFF2-40B4-BE49-F238E27FC236}">
                <a16:creationId xmlns:a16="http://schemas.microsoft.com/office/drawing/2014/main" id="{B9BCCD3F-AE87-0D52-E6AC-141F17C4CF27}"/>
              </a:ext>
            </a:extLst>
          </p:cNvPr>
          <p:cNvGrpSpPr/>
          <p:nvPr/>
        </p:nvGrpSpPr>
        <p:grpSpPr>
          <a:xfrm>
            <a:off x="155494" y="17401595"/>
            <a:ext cx="290934" cy="1048350"/>
            <a:chOff x="251917" y="1306348"/>
            <a:chExt cx="290934" cy="1048350"/>
          </a:xfrm>
        </p:grpSpPr>
        <p:sp>
          <p:nvSpPr>
            <p:cNvPr id="6" name="矢印: 下 64">
              <a:extLst>
                <a:ext uri="{FF2B5EF4-FFF2-40B4-BE49-F238E27FC236}">
                  <a16:creationId xmlns:a16="http://schemas.microsoft.com/office/drawing/2014/main" id="{AB735FED-A388-B40D-2A87-CDECF45613B3}"/>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7" name="テキスト ボックス 6">
              <a:extLst>
                <a:ext uri="{FF2B5EF4-FFF2-40B4-BE49-F238E27FC236}">
                  <a16:creationId xmlns:a16="http://schemas.microsoft.com/office/drawing/2014/main" id="{126ECBF2-421A-24E4-3EE2-3B245B820DE4}"/>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9" name="矢印: 右 66">
            <a:extLst>
              <a:ext uri="{FF2B5EF4-FFF2-40B4-BE49-F238E27FC236}">
                <a16:creationId xmlns:a16="http://schemas.microsoft.com/office/drawing/2014/main" id="{7816311D-B6E4-CF79-A3E6-14FD9EC7AF5F}"/>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1" name="グループ化 10">
            <a:extLst>
              <a:ext uri="{FF2B5EF4-FFF2-40B4-BE49-F238E27FC236}">
                <a16:creationId xmlns:a16="http://schemas.microsoft.com/office/drawing/2014/main" id="{1B393AD4-639E-62B7-D8C6-037BFF2544D0}"/>
              </a:ext>
            </a:extLst>
          </p:cNvPr>
          <p:cNvGrpSpPr/>
          <p:nvPr/>
        </p:nvGrpSpPr>
        <p:grpSpPr>
          <a:xfrm>
            <a:off x="641616" y="17384240"/>
            <a:ext cx="525853" cy="184663"/>
            <a:chOff x="738039" y="1288993"/>
            <a:chExt cx="525853" cy="184663"/>
          </a:xfrm>
        </p:grpSpPr>
        <p:sp>
          <p:nvSpPr>
            <p:cNvPr id="13" name="矢印: 下 68">
              <a:extLst>
                <a:ext uri="{FF2B5EF4-FFF2-40B4-BE49-F238E27FC236}">
                  <a16:creationId xmlns:a16="http://schemas.microsoft.com/office/drawing/2014/main" id="{CDEA7469-4EEF-0570-3C6D-55B052A7AE9B}"/>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4" name="テキスト ボックス 13">
              <a:extLst>
                <a:ext uri="{FF2B5EF4-FFF2-40B4-BE49-F238E27FC236}">
                  <a16:creationId xmlns:a16="http://schemas.microsoft.com/office/drawing/2014/main" id="{EA8DBA7B-53CE-AD8E-3BBD-CC0AF34F08AF}"/>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5" name="四角形: 角を丸くする 2086">
            <a:extLst>
              <a:ext uri="{FF2B5EF4-FFF2-40B4-BE49-F238E27FC236}">
                <a16:creationId xmlns:a16="http://schemas.microsoft.com/office/drawing/2014/main" id="{496EC0C9-788A-49CB-BBCA-EBB06E394975}"/>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6" name="矢印: 右 70">
            <a:extLst>
              <a:ext uri="{FF2B5EF4-FFF2-40B4-BE49-F238E27FC236}">
                <a16:creationId xmlns:a16="http://schemas.microsoft.com/office/drawing/2014/main" id="{5C8267C0-2661-C897-AFD6-1ED2DA1058DC}"/>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7" name="矢印: 右 71">
            <a:extLst>
              <a:ext uri="{FF2B5EF4-FFF2-40B4-BE49-F238E27FC236}">
                <a16:creationId xmlns:a16="http://schemas.microsoft.com/office/drawing/2014/main" id="{1611DBBB-D069-34D4-37E5-4BD2E2D65309}"/>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9" name="グループ化 72">
            <a:extLst>
              <a:ext uri="{FF2B5EF4-FFF2-40B4-BE49-F238E27FC236}">
                <a16:creationId xmlns:a16="http://schemas.microsoft.com/office/drawing/2014/main" id="{024D6A80-DED4-B909-8F6A-8785BA6BCE62}"/>
              </a:ext>
            </a:extLst>
          </p:cNvPr>
          <p:cNvGrpSpPr/>
          <p:nvPr/>
        </p:nvGrpSpPr>
        <p:grpSpPr>
          <a:xfrm>
            <a:off x="621006" y="19123136"/>
            <a:ext cx="525853" cy="195709"/>
            <a:chOff x="717429" y="3027889"/>
            <a:chExt cx="525853" cy="195709"/>
          </a:xfrm>
        </p:grpSpPr>
        <p:sp>
          <p:nvSpPr>
            <p:cNvPr id="20" name="矢印: 下 73">
              <a:extLst>
                <a:ext uri="{FF2B5EF4-FFF2-40B4-BE49-F238E27FC236}">
                  <a16:creationId xmlns:a16="http://schemas.microsoft.com/office/drawing/2014/main" id="{7E94B0A8-B4A3-96D1-1993-F98DB291EACF}"/>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 name="テキスト ボックス 74">
              <a:extLst>
                <a:ext uri="{FF2B5EF4-FFF2-40B4-BE49-F238E27FC236}">
                  <a16:creationId xmlns:a16="http://schemas.microsoft.com/office/drawing/2014/main" id="{0C8C48E0-7D60-C8B0-E440-C0268643DED4}"/>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2" name="正方形/長方形 75">
            <a:extLst>
              <a:ext uri="{FF2B5EF4-FFF2-40B4-BE49-F238E27FC236}">
                <a16:creationId xmlns:a16="http://schemas.microsoft.com/office/drawing/2014/main" id="{EE726DD7-FAA2-CE88-C193-A2978C7275DE}"/>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3" name="正方形/長方形 76">
            <a:extLst>
              <a:ext uri="{FF2B5EF4-FFF2-40B4-BE49-F238E27FC236}">
                <a16:creationId xmlns:a16="http://schemas.microsoft.com/office/drawing/2014/main" id="{B30479DE-B647-607C-976C-299BF61496DB}"/>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4" name="正方形/長方形 77">
            <a:extLst>
              <a:ext uri="{FF2B5EF4-FFF2-40B4-BE49-F238E27FC236}">
                <a16:creationId xmlns:a16="http://schemas.microsoft.com/office/drawing/2014/main" id="{1FC9AF9F-6F59-D619-4BFA-6E4908F0E503}"/>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6" name="四角形: 角を丸くする 78">
            <a:extLst>
              <a:ext uri="{FF2B5EF4-FFF2-40B4-BE49-F238E27FC236}">
                <a16:creationId xmlns:a16="http://schemas.microsoft.com/office/drawing/2014/main" id="{B2FC92A5-D3F0-79C0-0CAC-DA2444827B19}"/>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27" name="テキスト ボックス 79">
            <a:extLst>
              <a:ext uri="{FF2B5EF4-FFF2-40B4-BE49-F238E27FC236}">
                <a16:creationId xmlns:a16="http://schemas.microsoft.com/office/drawing/2014/main" id="{A95E5145-8FF6-DAE2-B8FA-AD4CAE3C2658}"/>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9" name="テキスト ボックス 80">
            <a:extLst>
              <a:ext uri="{FF2B5EF4-FFF2-40B4-BE49-F238E27FC236}">
                <a16:creationId xmlns:a16="http://schemas.microsoft.com/office/drawing/2014/main" id="{49DEB5DA-6A02-ADA9-44AC-47C46BA259CB}"/>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0" name="正方形/長方形 81">
            <a:extLst>
              <a:ext uri="{FF2B5EF4-FFF2-40B4-BE49-F238E27FC236}">
                <a16:creationId xmlns:a16="http://schemas.microsoft.com/office/drawing/2014/main" id="{649622C7-9EE3-DC3C-FD94-0881B91B4595}"/>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82">
            <a:extLst>
              <a:ext uri="{FF2B5EF4-FFF2-40B4-BE49-F238E27FC236}">
                <a16:creationId xmlns:a16="http://schemas.microsoft.com/office/drawing/2014/main" id="{23E4266F-F8C4-E31C-6426-62159A4035EE}"/>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36" name="Picture 4" descr="Amazon.co.jp: Kypom K6 11.1V 1300mAh 35C70C リポ バッテリー : おもちゃ">
            <a:extLst>
              <a:ext uri="{FF2B5EF4-FFF2-40B4-BE49-F238E27FC236}">
                <a16:creationId xmlns:a16="http://schemas.microsoft.com/office/drawing/2014/main" id="{D872ECFB-82E8-C245-FC68-54F2981DCDE7}"/>
              </a:ext>
            </a:extLst>
          </p:cNvPr>
          <p:cNvPicPr>
            <a:picLocks noChangeAspect="1"/>
          </p:cNvPicPr>
          <p:nvPr/>
        </p:nvPicPr>
        <p:blipFill>
          <a:blip r:embed="rId49"/>
          <a:srcRect/>
          <a:stretch>
            <a:fillRect/>
          </a:stretch>
        </p:blipFill>
        <p:spPr>
          <a:xfrm>
            <a:off x="969785" y="16892612"/>
            <a:ext cx="707032" cy="510893"/>
          </a:xfrm>
          <a:prstGeom prst="rect">
            <a:avLst/>
          </a:prstGeom>
          <a:noFill/>
          <a:ln cap="flat">
            <a:noFill/>
          </a:ln>
        </p:spPr>
      </p:pic>
      <p:sp>
        <p:nvSpPr>
          <p:cNvPr id="37" name="正方形/長方形 252">
            <a:extLst>
              <a:ext uri="{FF2B5EF4-FFF2-40B4-BE49-F238E27FC236}">
                <a16:creationId xmlns:a16="http://schemas.microsoft.com/office/drawing/2014/main" id="{79958B1F-F5DC-D49A-1C78-B487FCF09048}"/>
              </a:ext>
            </a:extLst>
          </p:cNvPr>
          <p:cNvSpPr/>
          <p:nvPr/>
        </p:nvSpPr>
        <p:spPr>
          <a:xfrm>
            <a:off x="3276871" y="17606869"/>
            <a:ext cx="602470" cy="188942"/>
          </a:xfrm>
          <a:prstGeom prst="rect">
            <a:avLst/>
          </a:prstGeom>
          <a:solidFill>
            <a:srgbClr val="E8E8E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8" name="正方形/長方形 253">
            <a:extLst>
              <a:ext uri="{FF2B5EF4-FFF2-40B4-BE49-F238E27FC236}">
                <a16:creationId xmlns:a16="http://schemas.microsoft.com/office/drawing/2014/main" id="{428F994F-0249-7ED7-FBCA-811F99B99ADC}"/>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9" name="正方形/長方形 254">
            <a:extLst>
              <a:ext uri="{FF2B5EF4-FFF2-40B4-BE49-F238E27FC236}">
                <a16:creationId xmlns:a16="http://schemas.microsoft.com/office/drawing/2014/main" id="{61D1C1AC-F646-7A3C-C5A3-37E41AE56133}"/>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2047">
            <a:extLst>
              <a:ext uri="{FF2B5EF4-FFF2-40B4-BE49-F238E27FC236}">
                <a16:creationId xmlns:a16="http://schemas.microsoft.com/office/drawing/2014/main" id="{8109E7F4-3246-6D42-41A2-9AF67647721E}"/>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1" name="四角形: 角を丸くする 2052">
            <a:extLst>
              <a:ext uri="{FF2B5EF4-FFF2-40B4-BE49-F238E27FC236}">
                <a16:creationId xmlns:a16="http://schemas.microsoft.com/office/drawing/2014/main" id="{33F81178-30B2-B47E-A2D7-48CAAC3ACD4A}"/>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Arial Narrow Bold"/>
                <a:ea typeface="游ゴシック" pitchFamily="50"/>
              </a:rPr>
              <a:t>:Teensy 4.0</a:t>
            </a:r>
            <a:endParaRPr lang="en-US" sz="700" b="1" i="0" u="none" strike="noStrike" kern="1200" cap="none" spc="0" baseline="0">
              <a:solidFill>
                <a:srgbClr val="333333"/>
              </a:solidFill>
              <a:uFillTx/>
              <a:latin typeface="Arial Narrow Bold"/>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＞モータの制御や</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センサ処理に利用</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1200" cap="none" spc="0" baseline="0">
                <a:solidFill>
                  <a:srgbClr val="000000"/>
                </a:solidFill>
                <a:uFillTx/>
                <a:latin typeface="游ゴシック" pitchFamily="50"/>
                <a:ea typeface="游ゴシック" pitchFamily="50"/>
              </a:rPr>
              <a:t>　処理速度が速い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42" name="Picture 4">
            <a:extLst>
              <a:ext uri="{FF2B5EF4-FFF2-40B4-BE49-F238E27FC236}">
                <a16:creationId xmlns:a16="http://schemas.microsoft.com/office/drawing/2014/main" id="{1FC3C275-7D77-5428-0C7B-F49FBBB70AC6}"/>
              </a:ext>
            </a:extLst>
          </p:cNvPr>
          <p:cNvPicPr>
            <a:picLocks noChangeAspect="1"/>
          </p:cNvPicPr>
          <p:nvPr/>
        </p:nvPicPr>
        <p:blipFill>
          <a:blip r:embed="rId50"/>
          <a:srcRect t="24009" r="7915" b="27972"/>
          <a:stretch>
            <a:fillRect/>
          </a:stretch>
        </p:blipFill>
        <p:spPr>
          <a:xfrm rot="5400013">
            <a:off x="2641925" y="17641219"/>
            <a:ext cx="840223" cy="438153"/>
          </a:xfrm>
          <a:prstGeom prst="rect">
            <a:avLst/>
          </a:prstGeom>
          <a:noFill/>
          <a:ln cap="flat">
            <a:noFill/>
          </a:ln>
        </p:spPr>
      </p:pic>
      <p:sp>
        <p:nvSpPr>
          <p:cNvPr id="45" name="四角形: 角を丸くする 2056">
            <a:extLst>
              <a:ext uri="{FF2B5EF4-FFF2-40B4-BE49-F238E27FC236}">
                <a16:creationId xmlns:a16="http://schemas.microsoft.com/office/drawing/2014/main" id="{7D882CA5-42F8-FA96-BEE4-25EE66CE2C49}"/>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sp>
        <p:nvSpPr>
          <p:cNvPr id="46" name="四角形: 角を丸くする 2061">
            <a:extLst>
              <a:ext uri="{FF2B5EF4-FFF2-40B4-BE49-F238E27FC236}">
                <a16:creationId xmlns:a16="http://schemas.microsoft.com/office/drawing/2014/main" id="{AB99C517-7765-832E-D579-3208EC4BD5A5}"/>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47" name="四角形: 角を丸くする 2062">
            <a:extLst>
              <a:ext uri="{FF2B5EF4-FFF2-40B4-BE49-F238E27FC236}">
                <a16:creationId xmlns:a16="http://schemas.microsoft.com/office/drawing/2014/main" id="{2D01D081-8A8E-40FB-E395-8B672FA0D76B}"/>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48" name="グループ化 2242">
            <a:extLst>
              <a:ext uri="{FF2B5EF4-FFF2-40B4-BE49-F238E27FC236}">
                <a16:creationId xmlns:a16="http://schemas.microsoft.com/office/drawing/2014/main" id="{B47E009E-91F4-EC24-27AD-21447D7AC029}"/>
              </a:ext>
            </a:extLst>
          </p:cNvPr>
          <p:cNvGrpSpPr/>
          <p:nvPr/>
        </p:nvGrpSpPr>
        <p:grpSpPr>
          <a:xfrm>
            <a:off x="5095887" y="16885626"/>
            <a:ext cx="1021439" cy="494964"/>
            <a:chOff x="5192310" y="790379"/>
            <a:chExt cx="1021439" cy="494964"/>
          </a:xfrm>
        </p:grpSpPr>
        <p:pic>
          <p:nvPicPr>
            <p:cNvPr id="49" name="図 83">
              <a:extLst>
                <a:ext uri="{FF2B5EF4-FFF2-40B4-BE49-F238E27FC236}">
                  <a16:creationId xmlns:a16="http://schemas.microsoft.com/office/drawing/2014/main" id="{07767BF1-9CCF-B627-FC35-72526EA3D719}"/>
                </a:ext>
              </a:extLst>
            </p:cNvPr>
            <p:cNvPicPr>
              <a:picLocks noChangeAspect="1"/>
            </p:cNvPicPr>
            <p:nvPr/>
          </p:nvPicPr>
          <p:blipFill>
            <a:blip r:embed="rId51"/>
            <a:srcRect l="21396" t="16634" r="4657" b="23065"/>
            <a:stretch>
              <a:fillRect/>
            </a:stretch>
          </p:blipFill>
          <p:spPr>
            <a:xfrm>
              <a:off x="5665384" y="867079"/>
              <a:ext cx="548365" cy="418264"/>
            </a:xfrm>
            <a:prstGeom prst="rect">
              <a:avLst/>
            </a:prstGeom>
            <a:noFill/>
            <a:ln cap="flat">
              <a:noFill/>
            </a:ln>
          </p:spPr>
        </p:pic>
        <p:sp>
          <p:nvSpPr>
            <p:cNvPr id="50" name="四角形: 角を丸くする 2076">
              <a:extLst>
                <a:ext uri="{FF2B5EF4-FFF2-40B4-BE49-F238E27FC236}">
                  <a16:creationId xmlns:a16="http://schemas.microsoft.com/office/drawing/2014/main" id="{9F21D5B6-C4EB-340A-54E0-E9CFC8C6C428}"/>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51" name="四角形: 角を丸くする 2080">
            <a:extLst>
              <a:ext uri="{FF2B5EF4-FFF2-40B4-BE49-F238E27FC236}">
                <a16:creationId xmlns:a16="http://schemas.microsoft.com/office/drawing/2014/main" id="{544E2E52-E13A-CDE2-9213-528F1B821AE9}"/>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a:t>
            </a:r>
            <a:r>
              <a:rPr lang="en-US" sz="700" b="0" i="0" u="none" strike="noStrike" kern="1200" cap="none" spc="0" baseline="0">
                <a:solidFill>
                  <a:srgbClr val="000000"/>
                </a:solidFill>
                <a:uFillTx/>
                <a:latin typeface="游ゴシック" pitchFamily="50"/>
                <a:ea typeface="游ゴシック" pitchFamily="50"/>
              </a:rPr>
              <a:t>12v</a:t>
            </a:r>
            <a:r>
              <a:rPr lang="ja-JP" sz="700" b="0" i="0" u="none" strike="noStrike" kern="1200" cap="none" spc="0" baseline="0">
                <a:solidFill>
                  <a:srgbClr val="000000"/>
                </a:solidFill>
                <a:uFillTx/>
                <a:latin typeface="游ゴシック" pitchFamily="50"/>
                <a:ea typeface="游ゴシック" pitchFamily="50"/>
              </a:rPr>
              <a:t>駆動で安くて速く、</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a:t>
            </a:r>
            <a:r>
              <a:rPr lang="ja-JP" sz="700" b="1" i="0" u="none" strike="noStrike" kern="1200" cap="none" spc="0" baseline="0">
                <a:solidFill>
                  <a:srgbClr val="000000"/>
                </a:solidFill>
                <a:uFillTx/>
                <a:latin typeface="游ゴシック" pitchFamily="50"/>
                <a:ea typeface="游ゴシック" pitchFamily="50"/>
              </a:rPr>
              <a:t>繊細な動きが可能</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52" name="テキスト ボックス 2081">
            <a:extLst>
              <a:ext uri="{FF2B5EF4-FFF2-40B4-BE49-F238E27FC236}">
                <a16:creationId xmlns:a16="http://schemas.microsoft.com/office/drawing/2014/main" id="{B470803E-E815-B249-7D8D-2D692C58E894}"/>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56" name="四角形: 角を丸くする 2083">
            <a:extLst>
              <a:ext uri="{FF2B5EF4-FFF2-40B4-BE49-F238E27FC236}">
                <a16:creationId xmlns:a16="http://schemas.microsoft.com/office/drawing/2014/main" id="{F708CD38-E8CA-88A1-624D-30A514F69811}"/>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59" name="Picture 13">
            <a:extLst>
              <a:ext uri="{FF2B5EF4-FFF2-40B4-BE49-F238E27FC236}">
                <a16:creationId xmlns:a16="http://schemas.microsoft.com/office/drawing/2014/main" id="{90D466EF-1B5C-31C4-CCCE-0AB597F04426}"/>
              </a:ext>
            </a:extLst>
          </p:cNvPr>
          <p:cNvPicPr>
            <a:picLocks noChangeAspect="1"/>
          </p:cNvPicPr>
          <p:nvPr/>
        </p:nvPicPr>
        <p:blipFill>
          <a:blip r:embed="rId52"/>
          <a:srcRect l="34172" t="6534" r="44752" b="11160"/>
          <a:stretch>
            <a:fillRect/>
          </a:stretch>
        </p:blipFill>
        <p:spPr>
          <a:xfrm rot="153874">
            <a:off x="1196576" y="19325749"/>
            <a:ext cx="261737" cy="681017"/>
          </a:xfrm>
          <a:prstGeom prst="rect">
            <a:avLst/>
          </a:prstGeom>
          <a:noFill/>
          <a:ln cap="flat">
            <a:noFill/>
          </a:ln>
        </p:spPr>
      </p:pic>
      <p:sp>
        <p:nvSpPr>
          <p:cNvPr id="61" name="四角形: 角を丸くする 2090">
            <a:extLst>
              <a:ext uri="{FF2B5EF4-FFF2-40B4-BE49-F238E27FC236}">
                <a16:creationId xmlns:a16="http://schemas.microsoft.com/office/drawing/2014/main" id="{FDF8EC94-7037-3768-5C1A-AFA23D996D1B}"/>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:AE-BNO055-BO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＞予備として</a:t>
            </a:r>
            <a:r>
              <a:rPr lang="en-US" sz="700" b="0" i="0" u="none" strike="noStrike" kern="1200" cap="none" spc="0" baseline="0">
                <a:solidFill>
                  <a:srgbClr val="000000"/>
                </a:solidFill>
                <a:uFillTx/>
                <a:latin typeface="游ゴシック" pitchFamily="50"/>
                <a:ea typeface="游ゴシック" pitchFamily="50"/>
              </a:rPr>
              <a:t>L3GD20H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と交換可能な基板作成</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62" name="Picture 6" descr="4CHモーターコントローラ 型番：DSR-1202 : ロボットショップ / Robot Shop ロボット関連商品の専門店">
            <a:extLst>
              <a:ext uri="{FF2B5EF4-FFF2-40B4-BE49-F238E27FC236}">
                <a16:creationId xmlns:a16="http://schemas.microsoft.com/office/drawing/2014/main" id="{F3357633-99CF-5B21-5E65-1DB47FA80878}"/>
              </a:ext>
            </a:extLst>
          </p:cNvPr>
          <p:cNvPicPr>
            <a:picLocks noChangeAspect="1"/>
          </p:cNvPicPr>
          <p:nvPr/>
        </p:nvPicPr>
        <p:blipFill>
          <a:blip r:embed="rId53"/>
          <a:srcRect l="16100" t="6315" r="13231" b="6493"/>
          <a:stretch>
            <a:fillRect/>
          </a:stretch>
        </p:blipFill>
        <p:spPr>
          <a:xfrm>
            <a:off x="1062505" y="18491313"/>
            <a:ext cx="479895" cy="548896"/>
          </a:xfrm>
          <a:prstGeom prst="rect">
            <a:avLst/>
          </a:prstGeom>
          <a:noFill/>
          <a:ln cap="flat">
            <a:noFill/>
          </a:ln>
        </p:spPr>
      </p:pic>
      <p:pic>
        <p:nvPicPr>
          <p:cNvPr id="63" name="図 2092">
            <a:extLst>
              <a:ext uri="{FF2B5EF4-FFF2-40B4-BE49-F238E27FC236}">
                <a16:creationId xmlns:a16="http://schemas.microsoft.com/office/drawing/2014/main" id="{486A71F2-7CDF-E3A5-DC79-D43A425B7421}"/>
              </a:ext>
            </a:extLst>
          </p:cNvPr>
          <p:cNvPicPr>
            <a:picLocks noChangeAspect="1"/>
          </p:cNvPicPr>
          <p:nvPr/>
        </p:nvPicPr>
        <p:blipFill>
          <a:blip r:embed="rId54"/>
          <a:stretch>
            <a:fillRect/>
          </a:stretch>
        </p:blipFill>
        <p:spPr>
          <a:xfrm rot="19461222">
            <a:off x="2427842" y="19020046"/>
            <a:ext cx="596993" cy="667621"/>
          </a:xfrm>
          <a:prstGeom prst="rect">
            <a:avLst/>
          </a:prstGeom>
          <a:noFill/>
          <a:ln cap="flat">
            <a:noFill/>
          </a:ln>
        </p:spPr>
      </p:pic>
      <p:pic>
        <p:nvPicPr>
          <p:cNvPr id="2718" name="図 2093">
            <a:extLst>
              <a:ext uri="{FF2B5EF4-FFF2-40B4-BE49-F238E27FC236}">
                <a16:creationId xmlns:a16="http://schemas.microsoft.com/office/drawing/2014/main" id="{D51FEF7C-11B0-B33B-59F7-3B1D515DB3E3}"/>
              </a:ext>
            </a:extLst>
          </p:cNvPr>
          <p:cNvPicPr>
            <a:picLocks noChangeAspect="1"/>
          </p:cNvPicPr>
          <p:nvPr/>
        </p:nvPicPr>
        <p:blipFill>
          <a:blip r:embed="rId55"/>
          <a:srcRect l="35446" t="6000" r="33153" b="61181"/>
          <a:stretch>
            <a:fillRect/>
          </a:stretch>
        </p:blipFill>
        <p:spPr>
          <a:xfrm>
            <a:off x="2527831" y="19688043"/>
            <a:ext cx="463692" cy="363474"/>
          </a:xfrm>
          <a:prstGeom prst="rect">
            <a:avLst/>
          </a:prstGeom>
          <a:noFill/>
          <a:ln cap="flat">
            <a:noFill/>
          </a:ln>
        </p:spPr>
      </p:pic>
      <p:sp>
        <p:nvSpPr>
          <p:cNvPr id="2719" name="四角形: 角を丸くする 2094">
            <a:extLst>
              <a:ext uri="{FF2B5EF4-FFF2-40B4-BE49-F238E27FC236}">
                <a16:creationId xmlns:a16="http://schemas.microsoft.com/office/drawing/2014/main" id="{983D0713-4565-C244-F7C0-F14DDCFA457B}"/>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2720" name="Picture 8">
            <a:extLst>
              <a:ext uri="{FF2B5EF4-FFF2-40B4-BE49-F238E27FC236}">
                <a16:creationId xmlns:a16="http://schemas.microsoft.com/office/drawing/2014/main" id="{CCE061A8-7D97-7B88-D491-B7CE692848EE}"/>
              </a:ext>
            </a:extLst>
          </p:cNvPr>
          <p:cNvPicPr>
            <a:picLocks noChangeAspect="1"/>
          </p:cNvPicPr>
          <p:nvPr/>
        </p:nvPicPr>
        <p:blipFill>
          <a:blip r:embed="rId56"/>
          <a:srcRect l="18438" t="31705" r="20482" b="39006"/>
          <a:stretch>
            <a:fillRect/>
          </a:stretch>
        </p:blipFill>
        <p:spPr>
          <a:xfrm>
            <a:off x="2941195" y="16946233"/>
            <a:ext cx="890268" cy="426896"/>
          </a:xfrm>
          <a:prstGeom prst="rect">
            <a:avLst/>
          </a:prstGeom>
          <a:noFill/>
          <a:ln cap="flat">
            <a:noFill/>
          </a:ln>
        </p:spPr>
      </p:pic>
      <p:pic>
        <p:nvPicPr>
          <p:cNvPr id="2721" name="図 2096">
            <a:extLst>
              <a:ext uri="{FF2B5EF4-FFF2-40B4-BE49-F238E27FC236}">
                <a16:creationId xmlns:a16="http://schemas.microsoft.com/office/drawing/2014/main" id="{F77CDCBF-4454-B1C8-AE8A-23E4A7A698AE}"/>
              </a:ext>
            </a:extLst>
          </p:cNvPr>
          <p:cNvPicPr>
            <a:picLocks noChangeAspect="1"/>
          </p:cNvPicPr>
          <p:nvPr/>
        </p:nvPicPr>
        <p:blipFill>
          <a:blip r:embed="rId57"/>
          <a:stretch>
            <a:fillRect/>
          </a:stretch>
        </p:blipFill>
        <p:spPr>
          <a:xfrm rot="16200004">
            <a:off x="4606624" y="17570709"/>
            <a:ext cx="498238" cy="309643"/>
          </a:xfrm>
          <a:prstGeom prst="rect">
            <a:avLst/>
          </a:prstGeom>
          <a:noFill/>
          <a:ln cap="flat">
            <a:noFill/>
          </a:ln>
        </p:spPr>
      </p:pic>
      <p:pic>
        <p:nvPicPr>
          <p:cNvPr id="2722" name="図 256">
            <a:extLst>
              <a:ext uri="{FF2B5EF4-FFF2-40B4-BE49-F238E27FC236}">
                <a16:creationId xmlns:a16="http://schemas.microsoft.com/office/drawing/2014/main" id="{1C98356F-F6DE-7E89-A1DD-A42511BF2C76}"/>
              </a:ext>
            </a:extLst>
          </p:cNvPr>
          <p:cNvPicPr>
            <a:picLocks noChangeAspect="1"/>
          </p:cNvPicPr>
          <p:nvPr/>
        </p:nvPicPr>
        <p:blipFill>
          <a:blip r:embed="rId58"/>
          <a:stretch>
            <a:fillRect/>
          </a:stretch>
        </p:blipFill>
        <p:spPr>
          <a:xfrm>
            <a:off x="2437873" y="18413113"/>
            <a:ext cx="396364" cy="469416"/>
          </a:xfrm>
          <a:prstGeom prst="rect">
            <a:avLst/>
          </a:prstGeom>
          <a:noFill/>
          <a:ln cap="flat">
            <a:noFill/>
          </a:ln>
        </p:spPr>
      </p:pic>
      <p:sp>
        <p:nvSpPr>
          <p:cNvPr id="2723" name="テキスト ボックス 259">
            <a:extLst>
              <a:ext uri="{FF2B5EF4-FFF2-40B4-BE49-F238E27FC236}">
                <a16:creationId xmlns:a16="http://schemas.microsoft.com/office/drawing/2014/main" id="{97BAD88C-E9FA-0AE1-DFCB-F3205727D8E1}"/>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2724" name="テキスト ボックス 260">
            <a:extLst>
              <a:ext uri="{FF2B5EF4-FFF2-40B4-BE49-F238E27FC236}">
                <a16:creationId xmlns:a16="http://schemas.microsoft.com/office/drawing/2014/main" id="{11817CCD-9F65-082B-348F-A989C4CA6CCB}"/>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2725" name="テキスト ボックス 261">
            <a:extLst>
              <a:ext uri="{FF2B5EF4-FFF2-40B4-BE49-F238E27FC236}">
                <a16:creationId xmlns:a16="http://schemas.microsoft.com/office/drawing/2014/main" id="{5FDCA3EF-2203-571D-4CF0-844B1542629B}"/>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2726" name="テキスト ボックス 262">
            <a:extLst>
              <a:ext uri="{FF2B5EF4-FFF2-40B4-BE49-F238E27FC236}">
                <a16:creationId xmlns:a16="http://schemas.microsoft.com/office/drawing/2014/main" id="{CDCFB499-C0C9-13AF-EE8F-B5D4759950C5}"/>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27" name="テキスト ボックス 263">
            <a:extLst>
              <a:ext uri="{FF2B5EF4-FFF2-40B4-BE49-F238E27FC236}">
                <a16:creationId xmlns:a16="http://schemas.microsoft.com/office/drawing/2014/main" id="{11A2E90E-B22A-C64C-ABCC-A87FC43F39B3}"/>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28" name="テキスト ボックス 264">
            <a:extLst>
              <a:ext uri="{FF2B5EF4-FFF2-40B4-BE49-F238E27FC236}">
                <a16:creationId xmlns:a16="http://schemas.microsoft.com/office/drawing/2014/main" id="{298A50B9-2849-9805-EC5C-86794668A744}"/>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729" name="テキスト ボックス 265">
            <a:extLst>
              <a:ext uri="{FF2B5EF4-FFF2-40B4-BE49-F238E27FC236}">
                <a16:creationId xmlns:a16="http://schemas.microsoft.com/office/drawing/2014/main" id="{0DD6DCC9-9702-C6B7-2902-5113B34974AE}"/>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2730" name="テキスト ボックス 266">
            <a:extLst>
              <a:ext uri="{FF2B5EF4-FFF2-40B4-BE49-F238E27FC236}">
                <a16:creationId xmlns:a16="http://schemas.microsoft.com/office/drawing/2014/main" id="{B0A154AF-4AB2-F430-5535-36EE9F18CF30}"/>
              </a:ext>
            </a:extLst>
          </p:cNvPr>
          <p:cNvSpPr txBox="1"/>
          <p:nvPr/>
        </p:nvSpPr>
        <p:spPr>
          <a:xfrm>
            <a:off x="3312076" y="17596070"/>
            <a:ext cx="315175" cy="2000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2731" name="正方形/長方形 267">
            <a:extLst>
              <a:ext uri="{FF2B5EF4-FFF2-40B4-BE49-F238E27FC236}">
                <a16:creationId xmlns:a16="http://schemas.microsoft.com/office/drawing/2014/main" id="{ECCD7BDE-EC66-2830-BCB1-918DA5196C5C}"/>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732" name="テキスト ボックス 268">
            <a:extLst>
              <a:ext uri="{FF2B5EF4-FFF2-40B4-BE49-F238E27FC236}">
                <a16:creationId xmlns:a16="http://schemas.microsoft.com/office/drawing/2014/main" id="{2F6D69EE-838F-BB35-F40C-B8317D946DE4}"/>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33" name="四角形: 角を丸くする 269">
            <a:extLst>
              <a:ext uri="{FF2B5EF4-FFF2-40B4-BE49-F238E27FC236}">
                <a16:creationId xmlns:a16="http://schemas.microsoft.com/office/drawing/2014/main" id="{919F1106-1221-133F-7B34-526D50EB0F2E}"/>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34" name="四角形: 角を丸くする 270">
            <a:extLst>
              <a:ext uri="{FF2B5EF4-FFF2-40B4-BE49-F238E27FC236}">
                <a16:creationId xmlns:a16="http://schemas.microsoft.com/office/drawing/2014/main" id="{8C1B143A-1311-64B4-B861-33C4D5C71B1A}"/>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2735" name="図 271">
            <a:extLst>
              <a:ext uri="{FF2B5EF4-FFF2-40B4-BE49-F238E27FC236}">
                <a16:creationId xmlns:a16="http://schemas.microsoft.com/office/drawing/2014/main" id="{098490A9-17D4-F5F9-C9A3-8B2539085E41}"/>
              </a:ext>
            </a:extLst>
          </p:cNvPr>
          <p:cNvPicPr>
            <a:picLocks noChangeAspect="1"/>
          </p:cNvPicPr>
          <p:nvPr/>
        </p:nvPicPr>
        <p:blipFill>
          <a:blip r:embed="rId59"/>
          <a:srcRect l="21071" t="13052" r="22784" b="9985"/>
          <a:stretch>
            <a:fillRect/>
          </a:stretch>
        </p:blipFill>
        <p:spPr>
          <a:xfrm flipH="1">
            <a:off x="1156048" y="17886419"/>
            <a:ext cx="405609" cy="417002"/>
          </a:xfrm>
          <a:prstGeom prst="rect">
            <a:avLst/>
          </a:prstGeom>
          <a:noFill/>
          <a:ln cap="flat">
            <a:noFill/>
          </a:ln>
        </p:spPr>
      </p:pic>
      <p:sp>
        <p:nvSpPr>
          <p:cNvPr id="2736" name="テキスト ボックス 272">
            <a:extLst>
              <a:ext uri="{FF2B5EF4-FFF2-40B4-BE49-F238E27FC236}">
                <a16:creationId xmlns:a16="http://schemas.microsoft.com/office/drawing/2014/main" id="{98EA56F5-305E-7B5E-4DE4-AB19C2C4CAC3}"/>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2737" name="四角形: 角を丸くする 273">
            <a:extLst>
              <a:ext uri="{FF2B5EF4-FFF2-40B4-BE49-F238E27FC236}">
                <a16:creationId xmlns:a16="http://schemas.microsoft.com/office/drawing/2014/main" id="{243380AB-D9B5-2DA1-4C2B-3E74D0EBDE11}"/>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2738" name="図 274">
            <a:extLst>
              <a:ext uri="{FF2B5EF4-FFF2-40B4-BE49-F238E27FC236}">
                <a16:creationId xmlns:a16="http://schemas.microsoft.com/office/drawing/2014/main" id="{6B9A6262-7E46-52D8-629B-0E56D0D86F1C}"/>
              </a:ext>
            </a:extLst>
          </p:cNvPr>
          <p:cNvPicPr>
            <a:picLocks noChangeAspect="1"/>
          </p:cNvPicPr>
          <p:nvPr/>
        </p:nvPicPr>
        <p:blipFill>
          <a:blip r:embed="rId58"/>
          <a:stretch>
            <a:fillRect/>
          </a:stretch>
        </p:blipFill>
        <p:spPr>
          <a:xfrm>
            <a:off x="3728365" y="18406164"/>
            <a:ext cx="396364" cy="469416"/>
          </a:xfrm>
          <a:prstGeom prst="rect">
            <a:avLst/>
          </a:prstGeom>
          <a:noFill/>
          <a:ln cap="flat">
            <a:noFill/>
          </a:ln>
        </p:spPr>
      </p:pic>
      <p:pic>
        <p:nvPicPr>
          <p:cNvPr id="2739" name="図 275">
            <a:extLst>
              <a:ext uri="{FF2B5EF4-FFF2-40B4-BE49-F238E27FC236}">
                <a16:creationId xmlns:a16="http://schemas.microsoft.com/office/drawing/2014/main" id="{F5DE4973-247F-7EC2-28E3-38558019DE82}"/>
              </a:ext>
            </a:extLst>
          </p:cNvPr>
          <p:cNvPicPr>
            <a:picLocks noChangeAspect="1"/>
          </p:cNvPicPr>
          <p:nvPr/>
        </p:nvPicPr>
        <p:blipFill>
          <a:blip r:embed="rId54"/>
          <a:stretch>
            <a:fillRect/>
          </a:stretch>
        </p:blipFill>
        <p:spPr>
          <a:xfrm rot="19461222">
            <a:off x="3738909" y="19022350"/>
            <a:ext cx="596993" cy="667621"/>
          </a:xfrm>
          <a:prstGeom prst="rect">
            <a:avLst/>
          </a:prstGeom>
          <a:noFill/>
          <a:ln cap="flat">
            <a:noFill/>
          </a:ln>
        </p:spPr>
      </p:pic>
      <p:sp>
        <p:nvSpPr>
          <p:cNvPr id="2740" name="四角形: 角を丸くする 276">
            <a:extLst>
              <a:ext uri="{FF2B5EF4-FFF2-40B4-BE49-F238E27FC236}">
                <a16:creationId xmlns:a16="http://schemas.microsoft.com/office/drawing/2014/main" id="{22B42B29-48C1-7F15-D822-2B09697E75BE}"/>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741" name="図 277">
            <a:extLst>
              <a:ext uri="{FF2B5EF4-FFF2-40B4-BE49-F238E27FC236}">
                <a16:creationId xmlns:a16="http://schemas.microsoft.com/office/drawing/2014/main" id="{53F2C1B6-AFC9-CE12-F5ED-9901CA31B23F}"/>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742" name="グループ化 84">
            <a:extLst>
              <a:ext uri="{FF2B5EF4-FFF2-40B4-BE49-F238E27FC236}">
                <a16:creationId xmlns:a16="http://schemas.microsoft.com/office/drawing/2014/main" id="{702647F9-1B89-EDA5-DCCC-75B3ABE4D308}"/>
              </a:ext>
            </a:extLst>
          </p:cNvPr>
          <p:cNvGrpSpPr/>
          <p:nvPr/>
        </p:nvGrpSpPr>
        <p:grpSpPr>
          <a:xfrm>
            <a:off x="5145256" y="17441307"/>
            <a:ext cx="1299965" cy="1567108"/>
            <a:chOff x="5241679" y="1346060"/>
            <a:chExt cx="1299965" cy="1567108"/>
          </a:xfrm>
        </p:grpSpPr>
        <p:grpSp>
          <p:nvGrpSpPr>
            <p:cNvPr id="2743" name="グループ化 278">
              <a:extLst>
                <a:ext uri="{FF2B5EF4-FFF2-40B4-BE49-F238E27FC236}">
                  <a16:creationId xmlns:a16="http://schemas.microsoft.com/office/drawing/2014/main" id="{A232BCEF-DA1C-D18D-9907-EE5F1BDE49BC}"/>
                </a:ext>
              </a:extLst>
            </p:cNvPr>
            <p:cNvGrpSpPr/>
            <p:nvPr/>
          </p:nvGrpSpPr>
          <p:grpSpPr>
            <a:xfrm>
              <a:off x="5241679" y="1346060"/>
              <a:ext cx="1299965" cy="1567108"/>
              <a:chOff x="5241679" y="1346060"/>
              <a:chExt cx="1299965" cy="1567108"/>
            </a:xfrm>
          </p:grpSpPr>
          <p:sp>
            <p:nvSpPr>
              <p:cNvPr id="2745" name="四角形: 角を丸くする 279">
                <a:extLst>
                  <a:ext uri="{FF2B5EF4-FFF2-40B4-BE49-F238E27FC236}">
                    <a16:creationId xmlns:a16="http://schemas.microsoft.com/office/drawing/2014/main" id="{1EEE755F-401A-B80C-2B1F-BE7F71A4E1C2}"/>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746" name="Picture 24" descr="ESP8255でSSD1306を駆動">
                <a:extLst>
                  <a:ext uri="{FF2B5EF4-FFF2-40B4-BE49-F238E27FC236}">
                    <a16:creationId xmlns:a16="http://schemas.microsoft.com/office/drawing/2014/main" id="{3121F0AB-86B9-4863-1671-51DDF87FE337}"/>
                  </a:ext>
                </a:extLst>
              </p:cNvPr>
              <p:cNvPicPr>
                <a:picLocks noChangeAspect="1"/>
              </p:cNvPicPr>
              <p:nvPr/>
            </p:nvPicPr>
            <p:blipFill>
              <a:blip r:embed="rId60"/>
              <a:srcRect l="22751" t="8366" r="23082" b="8935"/>
              <a:stretch>
                <a:fillRect/>
              </a:stretch>
            </p:blipFill>
            <p:spPr>
              <a:xfrm>
                <a:off x="5484616" y="1529398"/>
                <a:ext cx="548365" cy="423129"/>
              </a:xfrm>
              <a:prstGeom prst="rect">
                <a:avLst/>
              </a:prstGeom>
              <a:noFill/>
              <a:ln cap="flat">
                <a:noFill/>
              </a:ln>
            </p:spPr>
          </p:pic>
          <p:sp>
            <p:nvSpPr>
              <p:cNvPr id="2747" name="テキスト ボックス 281">
                <a:extLst>
                  <a:ext uri="{FF2B5EF4-FFF2-40B4-BE49-F238E27FC236}">
                    <a16:creationId xmlns:a16="http://schemas.microsoft.com/office/drawing/2014/main" id="{CEA96D8A-3B37-9A95-5A48-AD5F5B565121}"/>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748" name="十字形 282">
                <a:extLst>
                  <a:ext uri="{FF2B5EF4-FFF2-40B4-BE49-F238E27FC236}">
                    <a16:creationId xmlns:a16="http://schemas.microsoft.com/office/drawing/2014/main" id="{DCD0D914-02A2-4B93-A24B-AD4C2CF1D22A}"/>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49" name="テキスト ボックス 283">
                <a:extLst>
                  <a:ext uri="{FF2B5EF4-FFF2-40B4-BE49-F238E27FC236}">
                    <a16:creationId xmlns:a16="http://schemas.microsoft.com/office/drawing/2014/main" id="{F8AE6449-C494-954F-E014-D51195CC852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744" name="Picture 18">
              <a:extLst>
                <a:ext uri="{FF2B5EF4-FFF2-40B4-BE49-F238E27FC236}">
                  <a16:creationId xmlns:a16="http://schemas.microsoft.com/office/drawing/2014/main" id="{4E3882F6-37B8-E4A4-2581-EA18DAB36A27}"/>
                </a:ext>
              </a:extLst>
            </p:cNvPr>
            <p:cNvPicPr>
              <a:picLocks noChangeAspect="1"/>
            </p:cNvPicPr>
            <p:nvPr/>
          </p:nvPicPr>
          <p:blipFill>
            <a:blip r:embed="rId61"/>
            <a:srcRect/>
            <a:stretch>
              <a:fillRect/>
            </a:stretch>
          </p:blipFill>
          <p:spPr>
            <a:xfrm>
              <a:off x="5410120" y="2223336"/>
              <a:ext cx="759080" cy="660370"/>
            </a:xfrm>
            <a:prstGeom prst="rect">
              <a:avLst/>
            </a:prstGeom>
            <a:noFill/>
            <a:ln cap="flat">
              <a:noFill/>
            </a:ln>
          </p:spPr>
        </p:pic>
      </p:grpSp>
      <p:sp>
        <p:nvSpPr>
          <p:cNvPr id="2750" name="テキスト ボックス 289">
            <a:extLst>
              <a:ext uri="{FF2B5EF4-FFF2-40B4-BE49-F238E27FC236}">
                <a16:creationId xmlns:a16="http://schemas.microsoft.com/office/drawing/2014/main" id="{7CCC7FBC-FF1B-E81B-69A5-B25B3BAEA893}"/>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751" name="グループ化 85">
            <a:extLst>
              <a:ext uri="{FF2B5EF4-FFF2-40B4-BE49-F238E27FC236}">
                <a16:creationId xmlns:a16="http://schemas.microsoft.com/office/drawing/2014/main" id="{3BA5F67E-59FA-DCF9-7F4F-8F443C1C6F07}"/>
              </a:ext>
            </a:extLst>
          </p:cNvPr>
          <p:cNvGrpSpPr/>
          <p:nvPr/>
        </p:nvGrpSpPr>
        <p:grpSpPr>
          <a:xfrm>
            <a:off x="4328952" y="19015227"/>
            <a:ext cx="1788374" cy="1074968"/>
            <a:chOff x="4425375" y="2919980"/>
            <a:chExt cx="1788374" cy="1074968"/>
          </a:xfrm>
        </p:grpSpPr>
        <p:grpSp>
          <p:nvGrpSpPr>
            <p:cNvPr id="2240" name="グループ化 2098">
              <a:extLst>
                <a:ext uri="{FF2B5EF4-FFF2-40B4-BE49-F238E27FC236}">
                  <a16:creationId xmlns:a16="http://schemas.microsoft.com/office/drawing/2014/main" id="{04DFC723-20D2-F94F-7D39-0DB99D8F2CB6}"/>
                </a:ext>
              </a:extLst>
            </p:cNvPr>
            <p:cNvGrpSpPr/>
            <p:nvPr/>
          </p:nvGrpSpPr>
          <p:grpSpPr>
            <a:xfrm>
              <a:off x="4425375" y="2919980"/>
              <a:ext cx="1788374" cy="1074968"/>
              <a:chOff x="4425375" y="2919980"/>
              <a:chExt cx="1788374" cy="1074968"/>
            </a:xfrm>
          </p:grpSpPr>
          <p:grpSp>
            <p:nvGrpSpPr>
              <p:cNvPr id="2250" name="グループ化 2099">
                <a:extLst>
                  <a:ext uri="{FF2B5EF4-FFF2-40B4-BE49-F238E27FC236}">
                    <a16:creationId xmlns:a16="http://schemas.microsoft.com/office/drawing/2014/main" id="{3E1965F3-C1D8-3C04-82D3-C6069D61392B}"/>
                  </a:ext>
                </a:extLst>
              </p:cNvPr>
              <p:cNvGrpSpPr/>
              <p:nvPr/>
            </p:nvGrpSpPr>
            <p:grpSpPr>
              <a:xfrm>
                <a:off x="4425375" y="2919980"/>
                <a:ext cx="1788374" cy="1074968"/>
                <a:chOff x="4425375" y="2919980"/>
                <a:chExt cx="1788374" cy="1074968"/>
              </a:xfrm>
            </p:grpSpPr>
            <p:grpSp>
              <p:nvGrpSpPr>
                <p:cNvPr id="2264" name="グループ化 2101">
                  <a:extLst>
                    <a:ext uri="{FF2B5EF4-FFF2-40B4-BE49-F238E27FC236}">
                      <a16:creationId xmlns:a16="http://schemas.microsoft.com/office/drawing/2014/main" id="{41B2538E-51C5-9312-7DA3-33D7A575314B}"/>
                    </a:ext>
                  </a:extLst>
                </p:cNvPr>
                <p:cNvGrpSpPr/>
                <p:nvPr/>
              </p:nvGrpSpPr>
              <p:grpSpPr>
                <a:xfrm>
                  <a:off x="4425375" y="2919980"/>
                  <a:ext cx="1593854" cy="1053599"/>
                  <a:chOff x="4425375" y="2919980"/>
                  <a:chExt cx="1593854" cy="1053599"/>
                </a:xfrm>
              </p:grpSpPr>
              <p:sp>
                <p:nvSpPr>
                  <p:cNvPr id="2268" name="四角形: 角を丸くする 2106">
                    <a:extLst>
                      <a:ext uri="{FF2B5EF4-FFF2-40B4-BE49-F238E27FC236}">
                        <a16:creationId xmlns:a16="http://schemas.microsoft.com/office/drawing/2014/main" id="{B5DDA0C9-F6A7-229A-CDA0-0D8BBEDF1266}"/>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000000"/>
                        </a:solidFill>
                        <a:uFillTx/>
                        <a:latin typeface="Roboto Condensed" pitchFamily="2"/>
                        <a:ea typeface="Roboto Condensed" pitchFamily="2"/>
                        <a:cs typeface="Roboto Condensed" pitchFamily="2"/>
                      </a:rPr>
                      <a:t>Vision System</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333333"/>
                        </a:solidFill>
                        <a:uFillTx/>
                        <a:latin typeface="游ゴシック" pitchFamily="50"/>
                        <a:ea typeface="游ゴシック" pitchFamily="50"/>
                      </a:rPr>
                      <a:t>＞ゴールの角度、 コートの中心を検出</a:t>
                    </a:r>
                    <a:endParaRPr lang="en-US" sz="700" b="0" i="0" u="none" strike="noStrike" kern="1200" cap="none" spc="0" baseline="0">
                      <a:solidFill>
                        <a:srgbClr val="333333"/>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269" name="Picture 22" descr="取扱を終了した商品です］OpenMV Cam H7 R2 SEN-18982 67-0427-62 【AXEL】 アズワン">
                    <a:extLst>
                      <a:ext uri="{FF2B5EF4-FFF2-40B4-BE49-F238E27FC236}">
                        <a16:creationId xmlns:a16="http://schemas.microsoft.com/office/drawing/2014/main" id="{C08776C8-23A9-EAB3-B9A9-E2402E6F743D}"/>
                      </a:ext>
                    </a:extLst>
                  </p:cNvPr>
                  <p:cNvPicPr>
                    <a:picLocks noChangeAspect="1"/>
                  </p:cNvPicPr>
                  <p:nvPr/>
                </p:nvPicPr>
                <p:blipFill>
                  <a:blip r:embed="rId62"/>
                  <a:srcRect l="17592" r="15406"/>
                  <a:stretch>
                    <a:fillRect/>
                  </a:stretch>
                </p:blipFill>
                <p:spPr>
                  <a:xfrm>
                    <a:off x="4563688" y="3234241"/>
                    <a:ext cx="429063" cy="533643"/>
                  </a:xfrm>
                  <a:prstGeom prst="rect">
                    <a:avLst/>
                  </a:prstGeom>
                  <a:noFill/>
                  <a:ln cap="flat">
                    <a:noFill/>
                  </a:ln>
                </p:spPr>
              </p:pic>
            </p:grpSp>
            <p:sp>
              <p:nvSpPr>
                <p:cNvPr id="2266" name="十字形 2104">
                  <a:extLst>
                    <a:ext uri="{FF2B5EF4-FFF2-40B4-BE49-F238E27FC236}">
                      <a16:creationId xmlns:a16="http://schemas.microsoft.com/office/drawing/2014/main" id="{68FA2122-53A7-9BD2-7C82-B160AA815490}"/>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267" name="テキスト ボックス 2105">
                  <a:extLst>
                    <a:ext uri="{FF2B5EF4-FFF2-40B4-BE49-F238E27FC236}">
                      <a16:creationId xmlns:a16="http://schemas.microsoft.com/office/drawing/2014/main" id="{B1244BEA-38F1-A8FD-756C-D2B9CA9D2199}"/>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263" name="テキスト ボックス 2100">
                <a:extLst>
                  <a:ext uri="{FF2B5EF4-FFF2-40B4-BE49-F238E27FC236}">
                    <a16:creationId xmlns:a16="http://schemas.microsoft.com/office/drawing/2014/main" id="{55E2BA90-3E0B-5BF3-0E0E-895C9C8C39D2}"/>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43" name="図 86">
              <a:extLst>
                <a:ext uri="{FF2B5EF4-FFF2-40B4-BE49-F238E27FC236}">
                  <a16:creationId xmlns:a16="http://schemas.microsoft.com/office/drawing/2014/main" id="{206791A1-E43B-8D13-FFFB-4107688DB0FC}"/>
                </a:ext>
              </a:extLst>
            </p:cNvPr>
            <p:cNvPicPr>
              <a:picLocks noChangeAspect="1"/>
            </p:cNvPicPr>
            <p:nvPr/>
          </p:nvPicPr>
          <p:blipFill>
            <a:blip r:embed="rId63"/>
            <a:stretch>
              <a:fillRect/>
            </a:stretch>
          </p:blipFill>
          <p:spPr>
            <a:xfrm>
              <a:off x="5445005" y="3238539"/>
              <a:ext cx="464469" cy="462466"/>
            </a:xfrm>
            <a:prstGeom prst="rect">
              <a:avLst/>
            </a:prstGeom>
            <a:noFill/>
            <a:ln cap="flat">
              <a:noFill/>
            </a:ln>
          </p:spPr>
        </p:pic>
      </p:grpSp>
      <p:sp>
        <p:nvSpPr>
          <p:cNvPr id="2270" name="テキスト ボックス 197">
            <a:extLst>
              <a:ext uri="{FF2B5EF4-FFF2-40B4-BE49-F238E27FC236}">
                <a16:creationId xmlns:a16="http://schemas.microsoft.com/office/drawing/2014/main" id="{AACC6024-44F2-3101-7AE7-0020A6298E66}"/>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271" name="テキスト ボックス 87">
            <a:extLst>
              <a:ext uri="{FF2B5EF4-FFF2-40B4-BE49-F238E27FC236}">
                <a16:creationId xmlns:a16="http://schemas.microsoft.com/office/drawing/2014/main" id="{3E21A874-DA84-DE98-5FFB-906BCBB0FA6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pic>
        <p:nvPicPr>
          <p:cNvPr id="2273" name="図 105">
            <a:extLst>
              <a:ext uri="{FF2B5EF4-FFF2-40B4-BE49-F238E27FC236}">
                <a16:creationId xmlns:a16="http://schemas.microsoft.com/office/drawing/2014/main" id="{1C6D82E8-D1B0-864D-9863-A4620C25F1F7}"/>
              </a:ext>
            </a:extLst>
          </p:cNvPr>
          <p:cNvPicPr>
            <a:picLocks noChangeAspect="1"/>
          </p:cNvPicPr>
          <p:nvPr/>
        </p:nvPicPr>
        <p:blipFill>
          <a:blip r:embed="rId64"/>
          <a:srcRect l="6036" t="6149" r="5541" b="7143"/>
          <a:stretch>
            <a:fillRect/>
          </a:stretch>
        </p:blipFill>
        <p:spPr>
          <a:xfrm>
            <a:off x="22360225" y="5439710"/>
            <a:ext cx="2127232" cy="1931285"/>
          </a:xfrm>
          <a:prstGeom prst="rect">
            <a:avLst/>
          </a:prstGeom>
          <a:noFill/>
          <a:ln cap="flat">
            <a:noFill/>
          </a:ln>
        </p:spPr>
      </p:pic>
      <p:sp>
        <p:nvSpPr>
          <p:cNvPr id="2274" name="Google Shape;276;p13">
            <a:extLst>
              <a:ext uri="{FF2B5EF4-FFF2-40B4-BE49-F238E27FC236}">
                <a16:creationId xmlns:a16="http://schemas.microsoft.com/office/drawing/2014/main" id="{29965737-51C9-AF3C-65BE-137652BE6C46}"/>
              </a:ext>
            </a:extLst>
          </p:cNvPr>
          <p:cNvSpPr txBox="1"/>
          <p:nvPr/>
        </p:nvSpPr>
        <p:spPr>
          <a:xfrm>
            <a:off x="18600468" y="5405128"/>
            <a:ext cx="6342689" cy="10156542"/>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昨シーズンに使用していたロボットのモーターは</a:t>
            </a:r>
            <a:r>
              <a:rPr lang="en-US" sz="900" b="0" i="0" u="none" strike="noStrike" kern="0" cap="none" spc="0" baseline="0">
                <a:solidFill>
                  <a:srgbClr val="000000"/>
                </a:solidFill>
                <a:uFillTx/>
                <a:latin typeface="游ゴシック" pitchFamily="50"/>
                <a:ea typeface="游ゴシック" pitchFamily="50"/>
                <a:cs typeface="Arial"/>
              </a:rPr>
              <a:t>6V</a:t>
            </a:r>
            <a:r>
              <a:rPr lang="ja-JP" sz="900" b="0" i="0" u="none" strike="noStrike" kern="0" cap="none" spc="0" baseline="0">
                <a:solidFill>
                  <a:srgbClr val="000000"/>
                </a:solidFill>
                <a:uFillTx/>
                <a:latin typeface="游ゴシック" pitchFamily="50"/>
                <a:ea typeface="游ゴシック" pitchFamily="50"/>
                <a:cs typeface="Arial"/>
              </a:rPr>
              <a:t>駆動だったため、</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スピードがあまり出ないという問題がありました。そこで、もっと速くて</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効率的なモーターを探すことにしました。できるだけ費用を抑えつつ、</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000000"/>
                </a:solidFill>
                <a:uFillTx/>
                <a:latin typeface="游ゴシック" pitchFamily="50"/>
                <a:ea typeface="游ゴシック" pitchFamily="50"/>
                <a:cs typeface="Arial"/>
              </a:rPr>
              <a:t>12V</a:t>
            </a:r>
            <a:r>
              <a:rPr lang="ja-JP" sz="900" b="0" i="0" u="none" strike="noStrike" kern="0" cap="none" spc="0" baseline="0">
                <a:solidFill>
                  <a:srgbClr val="000000"/>
                </a:solidFill>
                <a:uFillTx/>
                <a:latin typeface="游ゴシック" pitchFamily="50"/>
                <a:ea typeface="游ゴシック" pitchFamily="50"/>
                <a:cs typeface="Arial"/>
              </a:rPr>
              <a:t>駆動のモーターを選びました。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その結果、以下のモーターが挙がりました。</a:t>
            </a:r>
            <a:r>
              <a:rPr lang="en-US" sz="900" b="0" i="0" u="none" strike="noStrike" kern="0" cap="none" spc="0" baseline="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a:t>
            </a:r>
            <a:r>
              <a:rPr lang="en-US" sz="900" b="0" i="0" u="none" strike="noStrike" kern="0" cap="none" spc="0" baseline="0">
                <a:solidFill>
                  <a:srgbClr val="000000"/>
                </a:solidFill>
                <a:uFillTx/>
                <a:latin typeface="Arial"/>
                <a:ea typeface="Arial"/>
                <a:cs typeface="Arial"/>
              </a:rPr>
              <a:t>DC</a:t>
            </a:r>
            <a:r>
              <a:rPr lang="ja-JP" sz="900" b="0" i="0" u="none" strike="noStrike" kern="0" cap="none" spc="0" baseline="0">
                <a:solidFill>
                  <a:srgbClr val="000000"/>
                </a:solidFill>
                <a:uFillTx/>
                <a:latin typeface="Arial"/>
                <a:ea typeface="Arial"/>
                <a:cs typeface="Arial"/>
              </a:rPr>
              <a:t>ギアードモーター</a:t>
            </a:r>
            <a:r>
              <a:rPr lang="en-US" sz="900" b="0" i="0" u="none" strike="noStrike" kern="0" cap="none" spc="0" baseline="0">
                <a:solidFill>
                  <a:srgbClr val="000000"/>
                </a:solidFill>
                <a:uFillTx/>
                <a:latin typeface="Arial"/>
                <a:ea typeface="Arial"/>
                <a:cs typeface="Arial"/>
              </a:rPr>
              <a:t> 12V 1:19</a:t>
            </a:r>
            <a:r>
              <a:rPr lang="ja-JP" sz="900" b="1" i="0" u="none" strike="noStrike" kern="0" cap="none" spc="0" baseline="0">
                <a:solidFill>
                  <a:srgbClr val="000000"/>
                </a:solidFill>
                <a:uFillTx/>
                <a:latin typeface="游ゴシック" pitchFamily="50"/>
                <a:ea typeface="游ゴシック" pitchFamily="50"/>
                <a:cs typeface="Arial"/>
              </a:rPr>
              <a:t>（</a:t>
            </a:r>
            <a:r>
              <a:rPr lang="en-US" sz="900" b="1" i="0" u="none" strike="noStrike" kern="0" cap="none" spc="0" baseline="0">
                <a:solidFill>
                  <a:srgbClr val="000000"/>
                </a:solidFill>
                <a:uFillTx/>
                <a:latin typeface="游ゴシック" pitchFamily="50"/>
                <a:ea typeface="游ゴシック" pitchFamily="50"/>
                <a:cs typeface="Arial"/>
              </a:rPr>
              <a:t>DIGILENT IG22 1/19</a:t>
            </a:r>
            <a:r>
              <a:rPr lang="ja-JP" sz="900" b="1" i="0" u="none" strike="noStrike" kern="0" cap="none" spc="0" baseline="0">
                <a:solidFill>
                  <a:srgbClr val="000000"/>
                </a:solidFill>
                <a:uFillTx/>
                <a:latin typeface="游ゴシック" pitchFamily="50"/>
                <a:ea typeface="游ゴシック" pitchFamily="50"/>
                <a:cs typeface="Arial"/>
              </a:rPr>
              <a:t>）</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　</a:t>
            </a:r>
            <a:r>
              <a:rPr lang="ja-JP" sz="900" b="0" i="0" u="none" strike="noStrike" kern="0" cap="none" spc="0" baseline="0">
                <a:solidFill>
                  <a:srgbClr val="000000"/>
                </a:solidFill>
                <a:uFillTx/>
                <a:latin typeface="游ゴシック" pitchFamily="50"/>
                <a:ea typeface="游ゴシック" pitchFamily="50"/>
                <a:cs typeface="Arial"/>
              </a:rPr>
              <a:t>（約</a:t>
            </a:r>
            <a:r>
              <a:rPr lang="en-US" sz="900" b="0" i="0" u="none" strike="noStrike" kern="0" cap="none" spc="0" baseline="0">
                <a:solidFill>
                  <a:srgbClr val="000000"/>
                </a:solidFill>
                <a:uFillTx/>
                <a:latin typeface="游ゴシック" pitchFamily="50"/>
                <a:ea typeface="游ゴシック" pitchFamily="50"/>
                <a:cs typeface="Arial"/>
              </a:rPr>
              <a:t>3000</a:t>
            </a:r>
            <a:r>
              <a:rPr lang="ja-JP" sz="900" b="0" i="0" u="none" strike="noStrike" kern="0" cap="none" spc="0" baseline="0">
                <a:solidFill>
                  <a:srgbClr val="000000"/>
                </a:solidFill>
                <a:uFillTx/>
                <a:latin typeface="游ゴシック" pitchFamily="50"/>
                <a:ea typeface="游ゴシック" pitchFamily="50"/>
                <a:cs typeface="Arial"/>
              </a:rPr>
              <a:t>円）</a:t>
            </a:r>
            <a:r>
              <a:rPr lang="en-US" sz="900" b="0" i="0" u="none" strike="noStrike" kern="0" cap="none" spc="0" baseline="0">
                <a:solidFill>
                  <a:srgbClr val="000000"/>
                </a:solidFill>
                <a:uFillTx/>
                <a:latin typeface="游ゴシック" pitchFamily="50"/>
                <a:ea typeface="游ゴシック" pitchFamily="50"/>
                <a:cs typeface="Arial"/>
              </a:rPr>
              <a:t>2024</a:t>
            </a:r>
            <a:r>
              <a:rPr lang="ja-JP" sz="900" b="0" i="0" u="none" strike="noStrike" kern="0" cap="none" spc="0" baseline="0">
                <a:solidFill>
                  <a:srgbClr val="000000"/>
                </a:solidFill>
                <a:uFillTx/>
                <a:latin typeface="游ゴシック" pitchFamily="50"/>
                <a:ea typeface="游ゴシック" pitchFamily="50"/>
                <a:cs typeface="Arial"/>
              </a:rPr>
              <a:t>年</a:t>
            </a:r>
            <a:r>
              <a:rPr lang="en-US" sz="900" b="0" i="0" u="none" strike="noStrike" kern="0" cap="none" spc="0" baseline="0">
                <a:solidFill>
                  <a:srgbClr val="000000"/>
                </a:solidFill>
                <a:uFillTx/>
                <a:latin typeface="游ゴシック" pitchFamily="50"/>
                <a:ea typeface="游ゴシック" pitchFamily="50"/>
                <a:cs typeface="Arial"/>
              </a:rPr>
              <a:t>6</a:t>
            </a:r>
            <a:r>
              <a:rPr lang="ja-JP" sz="900" b="0" i="0" u="none" strike="noStrike" kern="0" cap="none" spc="0" baseline="0">
                <a:solidFill>
                  <a:srgbClr val="000000"/>
                </a:solidFill>
                <a:uFillTx/>
                <a:latin typeface="游ゴシック" pitchFamily="50"/>
                <a:ea typeface="游ゴシック" pitchFamily="50"/>
                <a:cs typeface="Arial"/>
              </a:rPr>
              <a:t>月</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このモーターは、私たちが求めていた性能を持っており、</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良い選択だと思いました。しかし、このモーターを採用したことで</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速度は上がったものの、ラインアウトの回数が増えるという問題が</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発生しました。そこで、速度が速くてもラインアウトしてしまっては</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意味がありません。以前はラインアウトを防ぐためにモーターの回転数を</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落としていましたが、そのままでは加速し続けてしまう問題がありました。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000000"/>
                </a:solidFill>
                <a:uFillTx/>
                <a:latin typeface="游ゴシック" pitchFamily="50"/>
                <a:ea typeface="游ゴシック" pitchFamily="50"/>
                <a:cs typeface="Arial"/>
              </a:rPr>
              <a:t> </a:t>
            </a:r>
            <a:r>
              <a:rPr lang="ja-JP" sz="900" b="0" i="0" u="none" strike="noStrike" kern="0" cap="none" spc="0" baseline="0">
                <a:solidFill>
                  <a:srgbClr val="000000"/>
                </a:solidFill>
                <a:uFillTx/>
                <a:latin typeface="游ゴシック" pitchFamily="50"/>
                <a:ea typeface="游ゴシック" pitchFamily="50"/>
                <a:cs typeface="Arial"/>
              </a:rPr>
              <a:t>この問題を解決するために、</a:t>
            </a:r>
            <a:r>
              <a:rPr lang="en-US" sz="900" b="0" i="0" u="none" strike="noStrike" kern="0" cap="none" spc="0" baseline="0">
                <a:solidFill>
                  <a:srgbClr val="000000"/>
                </a:solidFill>
                <a:uFillTx/>
                <a:latin typeface="游ゴシック" pitchFamily="50"/>
                <a:ea typeface="游ゴシック" pitchFamily="50"/>
                <a:cs typeface="Arial"/>
              </a:rPr>
              <a:t>BNO055</a:t>
            </a:r>
            <a:r>
              <a:rPr lang="ja-JP" sz="900" b="0" i="0" u="none" strike="noStrike" kern="0" cap="none" spc="0" baseline="0">
                <a:solidFill>
                  <a:srgbClr val="000000"/>
                </a:solidFill>
                <a:uFillTx/>
                <a:latin typeface="游ゴシック" pitchFamily="50"/>
                <a:ea typeface="游ゴシック" pitchFamily="50"/>
                <a:cs typeface="Arial"/>
              </a:rPr>
              <a:t>を使用して機体の速度を測定し、ライン付近ではロボットの速度を</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下げることでラインアウトを防ぎ、コートの中心では最高速度を出せるようにすることを考えました。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実験環境</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検証１、検証２の実験は、ロボットをコートの端から端までを走らせ、記録タイマーを用いて</a:t>
            </a:r>
            <a:r>
              <a:rPr lang="en-US" sz="900" b="0" i="0" u="none" strike="noStrike" kern="0" cap="none" spc="0" baseline="0">
                <a:solidFill>
                  <a:srgbClr val="000000"/>
                </a:solidFill>
                <a:uFillTx/>
                <a:latin typeface="游ゴシック" pitchFamily="50"/>
                <a:ea typeface="游ゴシック" pitchFamily="50"/>
                <a:cs typeface="Arial"/>
              </a:rPr>
              <a:t>0.1</a:t>
            </a:r>
            <a:r>
              <a:rPr lang="ja-JP" sz="900" b="0" i="0" u="none" strike="noStrike" kern="0" cap="none" spc="0" baseline="0">
                <a:solidFill>
                  <a:srgbClr val="000000"/>
                </a:solidFill>
                <a:uFillTx/>
                <a:latin typeface="游ゴシック" pitchFamily="50"/>
                <a:ea typeface="游ゴシック" pitchFamily="50"/>
                <a:cs typeface="Arial"/>
              </a:rPr>
              <a:t>秒毎の移動距離を調べました。この結果を用いて</a:t>
            </a:r>
            <a:r>
              <a:rPr lang="en-US" sz="900" b="0" i="0" u="none" strike="noStrike" kern="0" cap="none" spc="0" baseline="0">
                <a:solidFill>
                  <a:srgbClr val="000000"/>
                </a:solidFill>
                <a:uFillTx/>
                <a:latin typeface="游ゴシック" pitchFamily="50"/>
                <a:ea typeface="游ゴシック" pitchFamily="50"/>
                <a:cs typeface="Arial"/>
              </a:rPr>
              <a:t>0.1</a:t>
            </a:r>
            <a:r>
              <a:rPr lang="ja-JP" sz="900" b="0" i="0" u="none" strike="noStrike" kern="0" cap="none" spc="0" baseline="0">
                <a:solidFill>
                  <a:srgbClr val="000000"/>
                </a:solidFill>
                <a:uFillTx/>
                <a:latin typeface="游ゴシック" pitchFamily="50"/>
                <a:ea typeface="游ゴシック" pitchFamily="50"/>
                <a:cs typeface="Arial"/>
              </a:rPr>
              <a:t>秒ごとの平均の速度を算出し、速度の時間変化をグラフにまとめました。（写真</a:t>
            </a:r>
            <a:r>
              <a:rPr lang="en-US" sz="900" b="0" i="0" u="none" strike="noStrike" kern="0" cap="none" spc="0" baseline="0">
                <a:solidFill>
                  <a:srgbClr val="000000"/>
                </a:solidFill>
                <a:uFillTx/>
                <a:latin typeface="游ゴシック" pitchFamily="50"/>
                <a:ea typeface="游ゴシック" pitchFamily="50"/>
                <a:cs typeface="Arial"/>
              </a:rPr>
              <a:t>1,2</a:t>
            </a:r>
            <a:r>
              <a:rPr lang="ja-JP" sz="900" b="0" i="0" u="none" strike="noStrike" kern="0" cap="none" spc="0" baseline="0">
                <a:solidFill>
                  <a:srgbClr val="000000"/>
                </a:solidFill>
                <a:uFillTx/>
                <a:latin typeface="游ゴシック" pitchFamily="50"/>
                <a:ea typeface="游ゴシック" pitchFamily="50"/>
                <a:cs typeface="Arial"/>
              </a:rPr>
              <a:t>参照）</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haroni" pitchFamily="2"/>
              </a:rPr>
              <a:t>「速度制御」</a:t>
            </a: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　設定速度を決め、得られた速度が</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設定速度を下回る場合はモーターの回転数を上げ、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逆に設定速度を上回る場合はモーター回転数を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下げるように調整します。この方法を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「速度制御」と呼びます。（図１参照）</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私たちは、この方法が機能し、ラインアウトを</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防げるかを確認するために、次の検証しました。</a:t>
            </a: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haroni" pitchFamily="2"/>
              </a:rPr>
              <a:t>検証１：</a:t>
            </a:r>
            <a:r>
              <a:rPr lang="ja-JP" sz="900" b="1" i="0" u="none" strike="noStrike" kern="0" cap="none" spc="0" baseline="0">
                <a:solidFill>
                  <a:srgbClr val="000000"/>
                </a:solidFill>
                <a:uFillTx/>
                <a:latin typeface="游ゴシック" pitchFamily="50"/>
                <a:ea typeface="游ゴシック" pitchFamily="50"/>
                <a:cs typeface="Arial"/>
              </a:rPr>
              <a:t>速度制御との違いを探る</a:t>
            </a: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速度制御が正常に動作しているかを確認するために、速度制御を使用して制御している場合と速度制御をしていない場合を実験しました。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その後、速度（</a:t>
            </a:r>
            <a:r>
              <a:rPr lang="en-US" sz="900" b="0" i="0" u="none" strike="noStrike" kern="0" cap="none" spc="0" baseline="0">
                <a:solidFill>
                  <a:srgbClr val="000000"/>
                </a:solidFill>
                <a:uFillTx/>
                <a:latin typeface="游ゴシック" pitchFamily="50"/>
                <a:ea typeface="游ゴシック" pitchFamily="50"/>
                <a:cs typeface="Arial"/>
              </a:rPr>
              <a:t>v</a:t>
            </a:r>
            <a:r>
              <a:rPr lang="ja-JP" sz="900" b="0" i="0" u="none" strike="noStrike" kern="0" cap="none" spc="0" baseline="0">
                <a:solidFill>
                  <a:srgbClr val="000000"/>
                </a:solidFill>
                <a:uFillTx/>
                <a:latin typeface="游ゴシック" pitchFamily="50"/>
                <a:ea typeface="游ゴシック" pitchFamily="50"/>
                <a:cs typeface="Arial"/>
              </a:rPr>
              <a:t>：</a:t>
            </a:r>
            <a:r>
              <a:rPr lang="en-US" sz="900" b="0" i="0" u="none" strike="noStrike" kern="0" cap="none" spc="0" baseline="0">
                <a:solidFill>
                  <a:srgbClr val="000000"/>
                </a:solidFill>
                <a:uFillTx/>
                <a:latin typeface="游ゴシック" pitchFamily="50"/>
                <a:ea typeface="游ゴシック" pitchFamily="50"/>
                <a:cs typeface="Arial"/>
              </a:rPr>
              <a:t>cm/s</a:t>
            </a:r>
            <a:r>
              <a:rPr lang="ja-JP" sz="900" b="0" i="0" u="none" strike="noStrike" kern="0" cap="none" spc="0" baseline="0">
                <a:solidFill>
                  <a:srgbClr val="000000"/>
                </a:solidFill>
                <a:uFillTx/>
                <a:latin typeface="游ゴシック" pitchFamily="50"/>
                <a:ea typeface="游ゴシック" pitchFamily="50"/>
                <a:cs typeface="Arial"/>
              </a:rPr>
              <a:t>）と時間（</a:t>
            </a:r>
            <a:r>
              <a:rPr lang="en-US" sz="900" b="0" i="0" u="none" strike="noStrike" kern="0" cap="none" spc="0" baseline="0">
                <a:solidFill>
                  <a:srgbClr val="000000"/>
                </a:solidFill>
                <a:uFillTx/>
                <a:latin typeface="游ゴシック" pitchFamily="50"/>
                <a:ea typeface="游ゴシック" pitchFamily="50"/>
                <a:cs typeface="Arial"/>
              </a:rPr>
              <a:t>t</a:t>
            </a:r>
            <a:r>
              <a:rPr lang="ja-JP" sz="900" b="0" i="0" u="none" strike="noStrike" kern="0" cap="none" spc="0" baseline="0">
                <a:solidFill>
                  <a:srgbClr val="000000"/>
                </a:solidFill>
                <a:uFillTx/>
                <a:latin typeface="游ゴシック" pitchFamily="50"/>
                <a:ea typeface="游ゴシック" pitchFamily="50"/>
                <a:cs typeface="Arial"/>
              </a:rPr>
              <a:t>：秒）の関係をグラフにして比較しました。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Meiryo"/>
              </a:rPr>
              <a:t>結果：</a:t>
            </a: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haroni" pitchFamily="2"/>
              </a:rPr>
              <a:t>グラフから速度制御をしている場合は、してない場合に比べて速度</a:t>
            </a:r>
            <a:r>
              <a:rPr lang="en-US" sz="900" b="0" i="0" u="none" strike="noStrike" kern="0" cap="none" spc="0" baseline="0">
                <a:solidFill>
                  <a:srgbClr val="000000"/>
                </a:solidFill>
                <a:uFillTx/>
                <a:latin typeface="游ゴシック" pitchFamily="50"/>
                <a:ea typeface="游ゴシック" pitchFamily="50"/>
                <a:cs typeface="Aharoni" pitchFamily="2"/>
              </a:rPr>
              <a:t>80</a:t>
            </a:r>
            <a:r>
              <a:rPr lang="en-US" sz="900" b="0" i="0" u="none" strike="noStrike" kern="0" cap="none" spc="0" baseline="0">
                <a:solidFill>
                  <a:srgbClr val="000000"/>
                </a:solidFill>
                <a:uFillTx/>
                <a:latin typeface="游ゴシック" pitchFamily="50"/>
                <a:ea typeface="游ゴシック" pitchFamily="50"/>
                <a:cs typeface="Arial"/>
              </a:rPr>
              <a:t>cm/s</a:t>
            </a:r>
            <a:r>
              <a:rPr lang="ja-JP" sz="900" b="0" i="0" u="none" strike="noStrike" kern="0" cap="none" spc="0" baseline="0">
                <a:solidFill>
                  <a:srgbClr val="000000"/>
                </a:solidFill>
                <a:uFillTx/>
                <a:latin typeface="游ゴシック" pitchFamily="50"/>
                <a:ea typeface="游ゴシック" pitchFamily="50"/>
                <a:cs typeface="Arial"/>
              </a:rPr>
              <a:t>で</a:t>
            </a:r>
            <a:r>
              <a:rPr lang="ja-JP" sz="900" b="0" i="0" u="none" strike="noStrike" kern="0" cap="none" spc="0" baseline="0">
                <a:solidFill>
                  <a:srgbClr val="000000"/>
                </a:solidFill>
                <a:uFillTx/>
                <a:latin typeface="游ゴシック" pitchFamily="50"/>
                <a:ea typeface="游ゴシック" pitchFamily="50"/>
                <a:cs typeface="Aharoni" pitchFamily="2"/>
              </a:rPr>
              <a:t>一定になっていることが分かります。</a:t>
            </a:r>
            <a:endParaRPr lang="en-US" sz="900" b="0" i="0" u="none" strike="noStrike" kern="0" cap="none" spc="0" baseline="0">
              <a:solidFill>
                <a:srgbClr val="000000"/>
              </a:solidFill>
              <a:uFillTx/>
              <a:latin typeface="游ゴシック" pitchFamily="50"/>
              <a:ea typeface="游ゴシック" pitchFamily="50"/>
              <a:cs typeface="Aharoni" pitchFamily="2"/>
            </a:endParaRPr>
          </a:p>
        </p:txBody>
      </p:sp>
      <p:pic>
        <p:nvPicPr>
          <p:cNvPr id="2275" name="Picture 4">
            <a:extLst>
              <a:ext uri="{FF2B5EF4-FFF2-40B4-BE49-F238E27FC236}">
                <a16:creationId xmlns:a16="http://schemas.microsoft.com/office/drawing/2014/main" id="{D3982BE6-F8D8-25A6-86BC-162BD58EFEC4}"/>
              </a:ext>
            </a:extLst>
          </p:cNvPr>
          <p:cNvPicPr>
            <a:picLocks noChangeAspect="1"/>
          </p:cNvPicPr>
          <p:nvPr/>
        </p:nvPicPr>
        <p:blipFill>
          <a:blip r:embed="rId65"/>
          <a:srcRect l="2903" t="5086" r="7729" b="4812"/>
          <a:stretch>
            <a:fillRect/>
          </a:stretch>
        </p:blipFill>
        <p:spPr>
          <a:xfrm>
            <a:off x="21477664" y="10317358"/>
            <a:ext cx="2461912" cy="1309740"/>
          </a:xfrm>
          <a:prstGeom prst="rect">
            <a:avLst/>
          </a:prstGeom>
          <a:noFill/>
          <a:ln cap="flat">
            <a:noFill/>
          </a:ln>
        </p:spPr>
      </p:pic>
      <p:pic>
        <p:nvPicPr>
          <p:cNvPr id="2276" name="図 215">
            <a:extLst>
              <a:ext uri="{FF2B5EF4-FFF2-40B4-BE49-F238E27FC236}">
                <a16:creationId xmlns:a16="http://schemas.microsoft.com/office/drawing/2014/main" id="{5625A813-5ACD-6BFF-7701-ECAB38FE7A68}"/>
              </a:ext>
            </a:extLst>
          </p:cNvPr>
          <p:cNvPicPr>
            <a:picLocks noChangeAspect="1"/>
          </p:cNvPicPr>
          <p:nvPr/>
        </p:nvPicPr>
        <p:blipFill>
          <a:blip r:embed="rId66"/>
          <a:stretch>
            <a:fillRect/>
          </a:stretch>
        </p:blipFill>
        <p:spPr>
          <a:xfrm>
            <a:off x="25628602" y="13676379"/>
            <a:ext cx="4271784" cy="1632642"/>
          </a:xfrm>
          <a:prstGeom prst="rect">
            <a:avLst/>
          </a:prstGeom>
          <a:noFill/>
          <a:ln cap="flat">
            <a:noFill/>
          </a:ln>
        </p:spPr>
      </p:pic>
      <p:sp>
        <p:nvSpPr>
          <p:cNvPr id="2277" name="Google Shape;265;p13">
            <a:extLst>
              <a:ext uri="{FF2B5EF4-FFF2-40B4-BE49-F238E27FC236}">
                <a16:creationId xmlns:a16="http://schemas.microsoft.com/office/drawing/2014/main" id="{C672AE70-AF8E-5DBC-040B-D0D9A63E9151}"/>
              </a:ext>
            </a:extLst>
          </p:cNvPr>
          <p:cNvSpPr txBox="1"/>
          <p:nvPr/>
        </p:nvSpPr>
        <p:spPr>
          <a:xfrm>
            <a:off x="24700486" y="5351910"/>
            <a:ext cx="5765538" cy="8540742"/>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検証</a:t>
            </a:r>
            <a:r>
              <a:rPr lang="en-US" sz="900" b="1" i="0" u="none" strike="noStrike" kern="0" cap="none" spc="0" baseline="0">
                <a:solidFill>
                  <a:srgbClr val="000000"/>
                </a:solidFill>
                <a:uFillTx/>
                <a:latin typeface="游ゴシック" pitchFamily="50"/>
                <a:ea typeface="游ゴシック" pitchFamily="50"/>
                <a:cs typeface="Arial"/>
              </a:rPr>
              <a:t>2</a:t>
            </a:r>
            <a:r>
              <a:rPr lang="ja-JP" sz="900" b="1" i="0" u="none" strike="noStrike" kern="0" cap="none" spc="0" baseline="0">
                <a:solidFill>
                  <a:srgbClr val="000000"/>
                </a:solidFill>
                <a:uFillTx/>
                <a:latin typeface="游ゴシック" pitchFamily="50"/>
                <a:ea typeface="游ゴシック" pitchFamily="50"/>
                <a:cs typeface="Arial"/>
              </a:rPr>
              <a:t>：速度制御の有無による減速特性の比較</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速度制御を使ってロボットを設定速度まで加速させた後、その設定速度を下げて減速させた場合と</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速度制御を使わずに適当な</a:t>
            </a:r>
            <a:r>
              <a:rPr lang="en-US" sz="900" b="0" i="0" u="none" strike="noStrike" kern="0" cap="none" spc="0" baseline="0">
                <a:solidFill>
                  <a:srgbClr val="000000"/>
                </a:solidFill>
                <a:uFillTx/>
                <a:latin typeface="游ゴシック" pitchFamily="50"/>
                <a:ea typeface="游ゴシック" pitchFamily="50"/>
                <a:cs typeface="Arial"/>
              </a:rPr>
              <a:t>PWM</a:t>
            </a:r>
            <a:r>
              <a:rPr lang="ja-JP" sz="900" b="0" i="0" u="none" strike="noStrike" kern="0" cap="none" spc="0" baseline="0">
                <a:solidFill>
                  <a:srgbClr val="000000"/>
                </a:solidFill>
                <a:uFillTx/>
                <a:latin typeface="游ゴシック" pitchFamily="50"/>
                <a:ea typeface="游ゴシック" pitchFamily="50"/>
                <a:cs typeface="Arial"/>
              </a:rPr>
              <a:t>値で一定時間走行させた後、その</a:t>
            </a:r>
            <a:r>
              <a:rPr lang="en-US" sz="900" b="0" i="0" u="none" strike="noStrike" kern="0" cap="none" spc="0" baseline="0">
                <a:solidFill>
                  <a:srgbClr val="000000"/>
                </a:solidFill>
                <a:uFillTx/>
                <a:latin typeface="游ゴシック" pitchFamily="50"/>
                <a:ea typeface="游ゴシック" pitchFamily="50"/>
                <a:cs typeface="Arial"/>
              </a:rPr>
              <a:t>PWM</a:t>
            </a:r>
            <a:r>
              <a:rPr lang="ja-JP" sz="900" b="0" i="0" u="none" strike="noStrike" kern="0" cap="none" spc="0" baseline="0">
                <a:solidFill>
                  <a:srgbClr val="000000"/>
                </a:solidFill>
                <a:uFillTx/>
                <a:latin typeface="游ゴシック" pitchFamily="50"/>
                <a:ea typeface="游ゴシック" pitchFamily="50"/>
                <a:cs typeface="Arial"/>
              </a:rPr>
              <a:t>値を下げて速度を減速させた場合について速度（</a:t>
            </a:r>
            <a:r>
              <a:rPr lang="en-US" sz="900" b="0" i="0" u="none" strike="noStrike" kern="0" cap="none" spc="0" baseline="0">
                <a:solidFill>
                  <a:srgbClr val="000000"/>
                </a:solidFill>
                <a:uFillTx/>
                <a:latin typeface="游ゴシック" pitchFamily="50"/>
                <a:ea typeface="游ゴシック" pitchFamily="50"/>
                <a:cs typeface="Arial"/>
              </a:rPr>
              <a:t>v</a:t>
            </a:r>
            <a:r>
              <a:rPr lang="ja-JP" sz="900" b="0" i="0" u="none" strike="noStrike" kern="0" cap="none" spc="0" baseline="0">
                <a:solidFill>
                  <a:srgbClr val="000000"/>
                </a:solidFill>
                <a:uFillTx/>
                <a:latin typeface="游ゴシック" pitchFamily="50"/>
                <a:ea typeface="游ゴシック" pitchFamily="50"/>
                <a:cs typeface="Arial"/>
              </a:rPr>
              <a:t>：</a:t>
            </a:r>
            <a:r>
              <a:rPr lang="en-US" sz="900" b="0" i="0" u="none" strike="noStrike" kern="0" cap="none" spc="0" baseline="0">
                <a:solidFill>
                  <a:srgbClr val="000000"/>
                </a:solidFill>
                <a:uFillTx/>
                <a:latin typeface="游ゴシック" pitchFamily="50"/>
                <a:ea typeface="游ゴシック" pitchFamily="50"/>
                <a:cs typeface="Arial"/>
              </a:rPr>
              <a:t>cm/s</a:t>
            </a:r>
            <a:r>
              <a:rPr lang="ja-JP" sz="900" b="0" i="0" u="none" strike="noStrike" kern="0" cap="none" spc="0" baseline="0">
                <a:solidFill>
                  <a:srgbClr val="000000"/>
                </a:solidFill>
                <a:uFillTx/>
                <a:latin typeface="游ゴシック" pitchFamily="50"/>
                <a:ea typeface="游ゴシック" pitchFamily="50"/>
                <a:cs typeface="Arial"/>
              </a:rPr>
              <a:t>）と時間（</a:t>
            </a:r>
            <a:r>
              <a:rPr lang="en-US" sz="900" b="0" i="0" u="none" strike="noStrike" kern="0" cap="none" spc="0" baseline="0">
                <a:solidFill>
                  <a:srgbClr val="000000"/>
                </a:solidFill>
                <a:uFillTx/>
                <a:latin typeface="游ゴシック" pitchFamily="50"/>
                <a:ea typeface="游ゴシック" pitchFamily="50"/>
                <a:cs typeface="Arial"/>
              </a:rPr>
              <a:t>t</a:t>
            </a:r>
            <a:r>
              <a:rPr lang="ja-JP" sz="900" b="0" i="0" u="none" strike="noStrike" kern="0" cap="none" spc="0" baseline="0">
                <a:solidFill>
                  <a:srgbClr val="000000"/>
                </a:solidFill>
                <a:uFillTx/>
                <a:latin typeface="游ゴシック" pitchFamily="50"/>
                <a:ea typeface="游ゴシック" pitchFamily="50"/>
                <a:cs typeface="Arial"/>
              </a:rPr>
              <a:t>：秒）の関係をグラフにして比較しました。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Meiryo"/>
              </a:rPr>
              <a:t>結果：</a:t>
            </a: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速度制御を使用した場合としなかった場合で、減速後の速度がほぼ等しい場合をグラフに示す。この例では、速度制御を使用した場合のほうが減速前の速度が大きかったにも関わらず、設定速度まで減速する時間は速度制御なしの場合より短いことがわかることから、速度を落とす際には制御なしよりも制御ありを使うほうがよいことがわかりました。（グラフ</a:t>
            </a:r>
            <a:r>
              <a:rPr lang="en-US" sz="900" b="0" i="0" u="none" strike="noStrike" kern="0" cap="none" spc="0" baseline="0">
                <a:solidFill>
                  <a:srgbClr val="000000"/>
                </a:solidFill>
                <a:uFillTx/>
                <a:latin typeface="游ゴシック" pitchFamily="50"/>
                <a:ea typeface="游ゴシック" pitchFamily="50"/>
                <a:cs typeface="Arial"/>
              </a:rPr>
              <a:t>2</a:t>
            </a:r>
            <a:r>
              <a:rPr lang="ja-JP" sz="900" b="0" i="0" u="none" strike="noStrike" kern="0" cap="none" spc="0" baseline="0">
                <a:solidFill>
                  <a:srgbClr val="000000"/>
                </a:solidFill>
                <a:uFillTx/>
                <a:latin typeface="游ゴシック" pitchFamily="50"/>
                <a:ea typeface="游ゴシック" pitchFamily="50"/>
                <a:cs typeface="Arial"/>
              </a:rPr>
              <a:t>参照）</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検証</a:t>
            </a:r>
            <a:r>
              <a:rPr lang="en-US" sz="900" b="1" i="0" u="none" strike="noStrike" kern="0" cap="none" spc="0" baseline="0">
                <a:solidFill>
                  <a:srgbClr val="000000"/>
                </a:solidFill>
                <a:uFillTx/>
                <a:latin typeface="游ゴシック" pitchFamily="50"/>
                <a:ea typeface="游ゴシック" pitchFamily="50"/>
                <a:cs typeface="Arial"/>
              </a:rPr>
              <a:t>3</a:t>
            </a:r>
            <a:r>
              <a:rPr lang="ja-JP" sz="900" b="1" i="0" u="none" strike="noStrike" kern="0" cap="none" spc="0" baseline="0">
                <a:solidFill>
                  <a:srgbClr val="000000"/>
                </a:solidFill>
                <a:uFillTx/>
                <a:latin typeface="游ゴシック" pitchFamily="50"/>
                <a:ea typeface="游ゴシック" pitchFamily="50"/>
                <a:cs typeface="Arial"/>
              </a:rPr>
              <a:t>：ラインアウトしない速度の最大値を調べる</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ラインを踏んだ際に、ラインアウトせず壁に当たらなることなく停止できる最高速度を見つけることを目指しました。ラインを踏んだ際にブレーキをかけるプログラムを作成し、設定速度を変化させて、ラインアウトしない最高速度を記録しました。</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結果から、</a:t>
            </a:r>
            <a:r>
              <a:rPr lang="ja-JP" sz="900" b="1" i="0" u="none" strike="noStrike" kern="0" cap="none" spc="0" baseline="0">
                <a:solidFill>
                  <a:srgbClr val="000000"/>
                </a:solidFill>
                <a:uFillTx/>
                <a:latin typeface="游ゴシック" pitchFamily="50"/>
                <a:ea typeface="游ゴシック" pitchFamily="50"/>
                <a:cs typeface="Arial"/>
              </a:rPr>
              <a:t>設定速度</a:t>
            </a:r>
            <a:r>
              <a:rPr lang="en-US" sz="900" b="1" i="0" u="none" strike="noStrike" kern="0" cap="none" spc="0" baseline="0">
                <a:solidFill>
                  <a:srgbClr val="000000"/>
                </a:solidFill>
                <a:uFillTx/>
                <a:latin typeface="游ゴシック" pitchFamily="50"/>
                <a:ea typeface="游ゴシック" pitchFamily="50"/>
                <a:cs typeface="Arial"/>
              </a:rPr>
              <a:t>600</a:t>
            </a:r>
            <a:r>
              <a:rPr lang="ja-JP" sz="900" b="1" i="0" u="none" strike="noStrike" kern="0" cap="none" spc="0" baseline="0">
                <a:solidFill>
                  <a:srgbClr val="000000"/>
                </a:solidFill>
                <a:uFillTx/>
                <a:latin typeface="游ゴシック" pitchFamily="50"/>
                <a:ea typeface="游ゴシック" pitchFamily="50"/>
                <a:cs typeface="Arial"/>
              </a:rPr>
              <a:t>がラインアウトをせず、最適な最高速度である</a:t>
            </a:r>
            <a:r>
              <a:rPr lang="ja-JP" sz="900" b="0" i="0" u="none" strike="noStrike" kern="0" cap="none" spc="0" baseline="0">
                <a:solidFill>
                  <a:srgbClr val="000000"/>
                </a:solidFill>
                <a:uFillTx/>
                <a:latin typeface="游ゴシック" pitchFamily="50"/>
                <a:ea typeface="游ゴシック" pitchFamily="50"/>
                <a:cs typeface="Arial"/>
              </a:rPr>
              <a:t>ことがわかりました。</a:t>
            </a:r>
            <a:br>
              <a:rPr lang="en-US" sz="900" b="0" i="0" u="none" strike="noStrike" kern="0" cap="none" spc="0" baseline="0">
                <a:solidFill>
                  <a:srgbClr val="000000"/>
                </a:solidFill>
                <a:uFillTx/>
                <a:latin typeface="游ゴシック" pitchFamily="50"/>
                <a:ea typeface="游ゴシック" pitchFamily="50"/>
                <a:cs typeface="Arial"/>
              </a:rPr>
            </a:br>
            <a:r>
              <a:rPr lang="ja-JP" sz="900" b="0" i="0" u="none" strike="noStrike" kern="0" cap="none" spc="0" baseline="0">
                <a:solidFill>
                  <a:srgbClr val="000000"/>
                </a:solidFill>
                <a:uFillTx/>
                <a:latin typeface="游ゴシック" pitchFamily="50"/>
                <a:ea typeface="游ゴシック" pitchFamily="50"/>
                <a:cs typeface="Arial"/>
              </a:rPr>
              <a:t>この速度を</a:t>
            </a:r>
            <a:r>
              <a:rPr lang="ja-JP" sz="900" b="1" i="0" u="none" strike="noStrike" kern="0" cap="none" spc="0" baseline="0">
                <a:solidFill>
                  <a:srgbClr val="000000"/>
                </a:solidFill>
                <a:uFillTx/>
                <a:latin typeface="游ゴシック" pitchFamily="50"/>
                <a:ea typeface="游ゴシック" pitchFamily="50"/>
                <a:cs typeface="Arial"/>
              </a:rPr>
              <a:t>ライン付近での最高速度</a:t>
            </a:r>
            <a:r>
              <a:rPr lang="ja-JP" sz="900" b="0" i="0" u="none" strike="noStrike" kern="0" cap="none" spc="0" baseline="0">
                <a:solidFill>
                  <a:srgbClr val="000000"/>
                </a:solidFill>
                <a:uFillTx/>
                <a:latin typeface="游ゴシック" pitchFamily="50"/>
                <a:ea typeface="游ゴシック" pitchFamily="50"/>
                <a:cs typeface="Arial"/>
              </a:rPr>
              <a:t>として設定します。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それ以外の場所では、</a:t>
            </a:r>
            <a:r>
              <a:rPr lang="ja-JP" sz="900" b="1" i="0" u="none" strike="noStrike" kern="0" cap="none" spc="0" baseline="0">
                <a:solidFill>
                  <a:srgbClr val="000000"/>
                </a:solidFill>
                <a:uFillTx/>
                <a:latin typeface="游ゴシック" pitchFamily="50"/>
                <a:ea typeface="游ゴシック" pitchFamily="50"/>
                <a:cs typeface="Arial"/>
              </a:rPr>
              <a:t>速度の上限を設けず使用する</a:t>
            </a:r>
            <a:r>
              <a:rPr lang="ja-JP" sz="900" b="0" i="0" u="none" strike="noStrike" kern="0" cap="none" spc="0" baseline="0">
                <a:solidFill>
                  <a:srgbClr val="000000"/>
                </a:solidFill>
                <a:uFillTx/>
                <a:latin typeface="游ゴシック" pitchFamily="50"/>
                <a:ea typeface="游ゴシック" pitchFamily="50"/>
                <a:cs typeface="Arial"/>
              </a:rPr>
              <a:t>ことのにしました。（表</a:t>
            </a:r>
            <a:r>
              <a:rPr lang="en-US" sz="900" b="0" i="0" u="none" strike="noStrike" kern="0" cap="none" spc="0" baseline="0">
                <a:solidFill>
                  <a:srgbClr val="000000"/>
                </a:solidFill>
                <a:uFillTx/>
                <a:latin typeface="游ゴシック" pitchFamily="50"/>
                <a:ea typeface="游ゴシック" pitchFamily="50"/>
                <a:cs typeface="Arial"/>
              </a:rPr>
              <a:t>1</a:t>
            </a:r>
            <a:r>
              <a:rPr lang="ja-JP" sz="900" b="0" i="0" u="none" strike="noStrike" kern="0" cap="none" spc="0" baseline="0">
                <a:solidFill>
                  <a:srgbClr val="000000"/>
                </a:solidFill>
                <a:uFillTx/>
                <a:latin typeface="游ゴシック" pitchFamily="50"/>
                <a:ea typeface="游ゴシック" pitchFamily="50"/>
                <a:cs typeface="Arial"/>
              </a:rPr>
              <a:t>参照）</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位置の推定については、カメラを使用し、コートの中心方向を元に概算してロボットの</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大まかな位置を推定します。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まとめ：</a:t>
            </a:r>
            <a:endParaRPr lang="en-US" sz="900" b="1"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検証</a:t>
            </a:r>
            <a:r>
              <a:rPr lang="en-US" sz="900" b="0" i="0" u="none" strike="noStrike" kern="0" cap="none" spc="0" baseline="0">
                <a:solidFill>
                  <a:srgbClr val="000000"/>
                </a:solidFill>
                <a:uFillTx/>
                <a:latin typeface="游ゴシック" pitchFamily="50"/>
                <a:ea typeface="游ゴシック" pitchFamily="50"/>
                <a:cs typeface="Arial"/>
              </a:rPr>
              <a:t>1</a:t>
            </a:r>
            <a:r>
              <a:rPr lang="ja-JP" sz="900" b="0" i="0" u="none" strike="noStrike" kern="0" cap="none" spc="0" baseline="0">
                <a:solidFill>
                  <a:srgbClr val="000000"/>
                </a:solidFill>
                <a:uFillTx/>
                <a:latin typeface="游ゴシック" pitchFamily="50"/>
                <a:ea typeface="游ゴシック" pitchFamily="50"/>
                <a:cs typeface="Arial"/>
              </a:rPr>
              <a:t>より、速度制御なしは、速度が上がり続けているのに対し、</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速度制御ありは、最終的に速度が一定になっている。</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検証２より、速度制御ありの方が、なしよりも減速が早い。</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検証３より、以前までは、ラインからでないモーターの回転数を調整していたが、</a:t>
            </a:r>
            <a:endParaRPr lang="en-US" sz="900" b="0" i="0" u="none" strike="noStrike" kern="0" cap="none" spc="0" baseline="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　　　　　　ラインから出ない最高速度を発見できた。</a:t>
            </a:r>
            <a:endParaRPr lang="en-US" sz="900" b="0" i="0" u="none" strike="noStrike" kern="0" cap="none" spc="0" baseline="0">
              <a:solidFill>
                <a:srgbClr val="000000"/>
              </a:solidFill>
              <a:uFillTx/>
              <a:latin typeface="游ゴシック" pitchFamily="50"/>
              <a:ea typeface="游ゴシック" pitchFamily="50"/>
              <a:cs typeface="Arial"/>
            </a:endParaRPr>
          </a:p>
        </p:txBody>
      </p:sp>
      <p:pic>
        <p:nvPicPr>
          <p:cNvPr id="2278" name="図 217">
            <a:extLst>
              <a:ext uri="{FF2B5EF4-FFF2-40B4-BE49-F238E27FC236}">
                <a16:creationId xmlns:a16="http://schemas.microsoft.com/office/drawing/2014/main" id="{9EC6191F-C732-3A43-72DF-216098BE22B5}"/>
              </a:ext>
            </a:extLst>
          </p:cNvPr>
          <p:cNvPicPr>
            <a:picLocks noChangeAspect="1"/>
          </p:cNvPicPr>
          <p:nvPr/>
        </p:nvPicPr>
        <p:blipFill>
          <a:blip r:embed="rId67"/>
          <a:srcRect l="859" r="1803"/>
          <a:stretch>
            <a:fillRect/>
          </a:stretch>
        </p:blipFill>
        <p:spPr>
          <a:xfrm>
            <a:off x="24840471" y="10567501"/>
            <a:ext cx="5199113" cy="944876"/>
          </a:xfrm>
          <a:prstGeom prst="rect">
            <a:avLst/>
          </a:prstGeom>
          <a:noFill/>
          <a:ln cap="flat">
            <a:noFill/>
          </a:ln>
        </p:spPr>
      </p:pic>
      <p:sp>
        <p:nvSpPr>
          <p:cNvPr id="2279" name="テキスト ボックス 218">
            <a:extLst>
              <a:ext uri="{FF2B5EF4-FFF2-40B4-BE49-F238E27FC236}">
                <a16:creationId xmlns:a16="http://schemas.microsoft.com/office/drawing/2014/main" id="{4AC7E89E-BD46-B11D-C7A0-645DD3897059}"/>
              </a:ext>
            </a:extLst>
          </p:cNvPr>
          <p:cNvSpPr txBox="1"/>
          <p:nvPr/>
        </p:nvSpPr>
        <p:spPr>
          <a:xfrm>
            <a:off x="25628602" y="10113593"/>
            <a:ext cx="325312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0" cap="none" spc="0" baseline="0">
                <a:solidFill>
                  <a:srgbClr val="000000"/>
                </a:solidFill>
                <a:uFillTx/>
                <a:latin typeface="游ゴシック" pitchFamily="50"/>
                <a:ea typeface="游ゴシック" pitchFamily="50"/>
                <a:cs typeface="Arial"/>
              </a:rPr>
              <a:t>ラインアウトしない速度比較</a:t>
            </a:r>
          </a:p>
        </p:txBody>
      </p:sp>
      <p:sp>
        <p:nvSpPr>
          <p:cNvPr id="2280" name="テキスト ボックス 219">
            <a:extLst>
              <a:ext uri="{FF2B5EF4-FFF2-40B4-BE49-F238E27FC236}">
                <a16:creationId xmlns:a16="http://schemas.microsoft.com/office/drawing/2014/main" id="{42726C16-23A0-CF25-F30A-B4823AF3CD4D}"/>
              </a:ext>
            </a:extLst>
          </p:cNvPr>
          <p:cNvSpPr txBox="1"/>
          <p:nvPr/>
        </p:nvSpPr>
        <p:spPr>
          <a:xfrm>
            <a:off x="24884792" y="14010226"/>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検証１</a:t>
            </a:r>
          </a:p>
        </p:txBody>
      </p:sp>
      <p:sp>
        <p:nvSpPr>
          <p:cNvPr id="2281" name="テキスト ボックス 220">
            <a:extLst>
              <a:ext uri="{FF2B5EF4-FFF2-40B4-BE49-F238E27FC236}">
                <a16:creationId xmlns:a16="http://schemas.microsoft.com/office/drawing/2014/main" id="{9905E188-0912-1438-8A72-7D091240A178}"/>
              </a:ext>
            </a:extLst>
          </p:cNvPr>
          <p:cNvSpPr txBox="1"/>
          <p:nvPr/>
        </p:nvSpPr>
        <p:spPr>
          <a:xfrm>
            <a:off x="24904260" y="14457276"/>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a:t>
            </a:r>
            <a:r>
              <a:rPr lang="en-US" sz="1600" b="1" i="0" u="none" strike="noStrike" kern="0" cap="none" spc="0" baseline="0">
                <a:solidFill>
                  <a:srgbClr val="000000"/>
                </a:solidFill>
                <a:uFillTx/>
                <a:latin typeface="游ゴシック" pitchFamily="50"/>
                <a:ea typeface="游ゴシック" pitchFamily="50"/>
                <a:cs typeface="Arial"/>
              </a:rPr>
              <a:t>2</a:t>
            </a:r>
          </a:p>
        </p:txBody>
      </p:sp>
      <p:sp>
        <p:nvSpPr>
          <p:cNvPr id="2282" name="テキスト ボックス 221">
            <a:extLst>
              <a:ext uri="{FF2B5EF4-FFF2-40B4-BE49-F238E27FC236}">
                <a16:creationId xmlns:a16="http://schemas.microsoft.com/office/drawing/2014/main" id="{CEAF7EF0-C6E0-5219-1842-BCD50952E722}"/>
              </a:ext>
            </a:extLst>
          </p:cNvPr>
          <p:cNvSpPr txBox="1"/>
          <p:nvPr/>
        </p:nvSpPr>
        <p:spPr>
          <a:xfrm>
            <a:off x="24904260" y="14932179"/>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a:t>
            </a:r>
            <a:r>
              <a:rPr lang="en-US" sz="1600" b="1" i="0" u="none" strike="noStrike" kern="0" cap="none" spc="0" baseline="0">
                <a:solidFill>
                  <a:srgbClr val="000000"/>
                </a:solidFill>
                <a:uFillTx/>
                <a:latin typeface="游ゴシック" pitchFamily="50"/>
                <a:ea typeface="游ゴシック" pitchFamily="50"/>
                <a:cs typeface="Arial"/>
              </a:rPr>
              <a:t>3</a:t>
            </a:r>
          </a:p>
        </p:txBody>
      </p:sp>
      <p:sp>
        <p:nvSpPr>
          <p:cNvPr id="2283" name="テキスト ボックス 222">
            <a:extLst>
              <a:ext uri="{FF2B5EF4-FFF2-40B4-BE49-F238E27FC236}">
                <a16:creationId xmlns:a16="http://schemas.microsoft.com/office/drawing/2014/main" id="{C2459873-454D-8C1A-8610-6A9C109FA73D}"/>
              </a:ext>
            </a:extLst>
          </p:cNvPr>
          <p:cNvSpPr txBox="1"/>
          <p:nvPr/>
        </p:nvSpPr>
        <p:spPr>
          <a:xfrm>
            <a:off x="20713537" y="10247607"/>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▷写真１</a:t>
            </a:r>
          </a:p>
        </p:txBody>
      </p:sp>
      <p:sp>
        <p:nvSpPr>
          <p:cNvPr id="2284" name="テキスト ボックス 223">
            <a:extLst>
              <a:ext uri="{FF2B5EF4-FFF2-40B4-BE49-F238E27FC236}">
                <a16:creationId xmlns:a16="http://schemas.microsoft.com/office/drawing/2014/main" id="{16D195B7-5183-D6CE-C4C9-E3E4F333CB1A}"/>
              </a:ext>
            </a:extLst>
          </p:cNvPr>
          <p:cNvSpPr txBox="1"/>
          <p:nvPr/>
        </p:nvSpPr>
        <p:spPr>
          <a:xfrm>
            <a:off x="23904528" y="10251951"/>
            <a:ext cx="69913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▷写真２</a:t>
            </a:r>
          </a:p>
        </p:txBody>
      </p:sp>
      <p:pic>
        <p:nvPicPr>
          <p:cNvPr id="2285" name="Picture 6">
            <a:extLst>
              <a:ext uri="{FF2B5EF4-FFF2-40B4-BE49-F238E27FC236}">
                <a16:creationId xmlns:a16="http://schemas.microsoft.com/office/drawing/2014/main" id="{FF9DCF25-BF05-3B7F-D691-B9CDC78717F0}"/>
              </a:ext>
            </a:extLst>
          </p:cNvPr>
          <p:cNvPicPr>
            <a:picLocks noChangeAspect="1"/>
          </p:cNvPicPr>
          <p:nvPr/>
        </p:nvPicPr>
        <p:blipFill>
          <a:blip r:embed="rId68"/>
          <a:srcRect l="2296" t="11614" r="2111" b="551"/>
          <a:stretch>
            <a:fillRect/>
          </a:stretch>
        </p:blipFill>
        <p:spPr>
          <a:xfrm>
            <a:off x="18885789" y="12713515"/>
            <a:ext cx="5183751" cy="2288569"/>
          </a:xfrm>
          <a:prstGeom prst="rect">
            <a:avLst/>
          </a:prstGeom>
          <a:noFill/>
          <a:ln cap="flat">
            <a:noFill/>
          </a:ln>
        </p:spPr>
      </p:pic>
      <p:sp>
        <p:nvSpPr>
          <p:cNvPr id="2286" name="テキスト ボックス 226">
            <a:extLst>
              <a:ext uri="{FF2B5EF4-FFF2-40B4-BE49-F238E27FC236}">
                <a16:creationId xmlns:a16="http://schemas.microsoft.com/office/drawing/2014/main" id="{7047142F-379F-5344-D1BF-69A86CC36E43}"/>
              </a:ext>
            </a:extLst>
          </p:cNvPr>
          <p:cNvSpPr txBox="1"/>
          <p:nvPr/>
        </p:nvSpPr>
        <p:spPr>
          <a:xfrm>
            <a:off x="23871170" y="11271132"/>
            <a:ext cx="899339"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0" i="0" u="none" strike="noStrike" kern="0" cap="none" spc="0" baseline="0">
                <a:solidFill>
                  <a:srgbClr val="000000"/>
                </a:solidFill>
                <a:uFillTx/>
                <a:latin typeface="游ゴシック" pitchFamily="50"/>
                <a:ea typeface="游ゴシック" pitchFamily="50"/>
                <a:cs typeface="Arial"/>
              </a:rPr>
              <a:t>▷図１</a:t>
            </a:r>
          </a:p>
        </p:txBody>
      </p:sp>
      <p:sp>
        <p:nvSpPr>
          <p:cNvPr id="2287" name="正方形/長方形 249">
            <a:extLst>
              <a:ext uri="{FF2B5EF4-FFF2-40B4-BE49-F238E27FC236}">
                <a16:creationId xmlns:a16="http://schemas.microsoft.com/office/drawing/2014/main" id="{3D1CF4E4-EBA2-D1C8-1F93-0E8E9A8033AA}"/>
              </a:ext>
            </a:extLst>
          </p:cNvPr>
          <p:cNvSpPr/>
          <p:nvPr/>
        </p:nvSpPr>
        <p:spPr>
          <a:xfrm>
            <a:off x="18708486" y="4495217"/>
            <a:ext cx="11454185" cy="533643"/>
          </a:xfrm>
          <a:prstGeom prst="rect">
            <a:avLst/>
          </a:prstGeom>
          <a:gradFill>
            <a:gsLst>
              <a:gs pos="0">
                <a:srgbClr val="1150B7"/>
              </a:gs>
              <a:gs pos="100000">
                <a:srgbClr val="8FAADC"/>
              </a:gs>
            </a:gsLst>
            <a:lin ang="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0" cap="none" spc="0" baseline="0">
                <a:solidFill>
                  <a:srgbClr val="FFFFFF"/>
                </a:solidFill>
                <a:uFillTx/>
                <a:latin typeface="Roboto Condensed" pitchFamily="2"/>
                <a:ea typeface="Roboto Condensed" pitchFamily="2"/>
                <a:cs typeface="Roboto Condensed" pitchFamily="2"/>
              </a:rPr>
              <a:t>Data / Results / Discussion</a:t>
            </a:r>
            <a:endParaRPr lang="en-US" sz="3200" b="1" i="0" u="none" strike="noStrike" kern="0" cap="none" spc="0" baseline="0">
              <a:solidFill>
                <a:srgbClr val="FFFFFF"/>
              </a:solidFill>
              <a:uFillTx/>
              <a:latin typeface="Roboto Condensed" pitchFamily="2"/>
              <a:ea typeface="ＭＳ Ｐゴシック" pitchFamily="34"/>
              <a:cs typeface="Roboto Condensed" pitchFamily="2"/>
            </a:endParaRPr>
          </a:p>
        </p:txBody>
      </p:sp>
      <p:sp>
        <p:nvSpPr>
          <p:cNvPr id="2288" name="テキスト ボックス 2505">
            <a:extLst>
              <a:ext uri="{FF2B5EF4-FFF2-40B4-BE49-F238E27FC236}">
                <a16:creationId xmlns:a16="http://schemas.microsoft.com/office/drawing/2014/main" id="{80B91665-15FA-6ADE-0853-9CFB877D0807}"/>
              </a:ext>
            </a:extLst>
          </p:cNvPr>
          <p:cNvSpPr txBox="1"/>
          <p:nvPr/>
        </p:nvSpPr>
        <p:spPr>
          <a:xfrm>
            <a:off x="18619524" y="5004182"/>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1351B8"/>
                </a:solidFill>
                <a:uFillTx/>
                <a:latin typeface="Roboto Condensed" pitchFamily="2"/>
                <a:ea typeface="Roboto Condensed" pitchFamily="2"/>
                <a:cs typeface="Roboto Condensed" pitchFamily="2"/>
              </a:rPr>
              <a:t>S</a:t>
            </a:r>
            <a:r>
              <a:rPr lang="en-US" sz="2000" b="1" i="0" u="none" strike="noStrike" kern="0" cap="none" spc="0" baseline="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a:solidFill>
                <a:srgbClr val="000000"/>
              </a:solidFill>
              <a:uFillTx/>
              <a:latin typeface="Roboto Condensed" pitchFamily="2"/>
              <a:ea typeface="Roboto Condensed" pitchFamily="2"/>
              <a:cs typeface="Roboto Condensed" pitchFamily="2"/>
            </a:endParaRPr>
          </a:p>
        </p:txBody>
      </p:sp>
      <p:sp>
        <p:nvSpPr>
          <p:cNvPr id="209" name="テキスト ボックス 9">
            <a:extLst>
              <a:ext uri="{FF2B5EF4-FFF2-40B4-BE49-F238E27FC236}">
                <a16:creationId xmlns:a16="http://schemas.microsoft.com/office/drawing/2014/main" id="{89A1ED23-870A-C164-8A28-1CF9F49BD319}"/>
              </a:ext>
            </a:extLst>
          </p:cNvPr>
          <p:cNvSpPr txBox="1"/>
          <p:nvPr/>
        </p:nvSpPr>
        <p:spPr>
          <a:xfrm>
            <a:off x="23908140" y="14256090"/>
            <a:ext cx="412705"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時間</a:t>
            </a:r>
          </a:p>
        </p:txBody>
      </p:sp>
      <p:sp>
        <p:nvSpPr>
          <p:cNvPr id="210" name="テキスト ボックス 11">
            <a:extLst>
              <a:ext uri="{FF2B5EF4-FFF2-40B4-BE49-F238E27FC236}">
                <a16:creationId xmlns:a16="http://schemas.microsoft.com/office/drawing/2014/main" id="{0B4E69A4-2A35-05C4-D8D9-D061B2A7B8E1}"/>
              </a:ext>
            </a:extLst>
          </p:cNvPr>
          <p:cNvSpPr txBox="1"/>
          <p:nvPr/>
        </p:nvSpPr>
        <p:spPr>
          <a:xfrm>
            <a:off x="19604059" y="12494672"/>
            <a:ext cx="55906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0" cap="none" spc="0" baseline="0">
                <a:solidFill>
                  <a:srgbClr val="000000"/>
                </a:solidFill>
                <a:uFillTx/>
                <a:latin typeface="游ゴシック" pitchFamily="50"/>
                <a:ea typeface="游ゴシック" pitchFamily="50"/>
                <a:cs typeface="Arial"/>
              </a:rPr>
              <a:t>速度</a:t>
            </a:r>
          </a:p>
        </p:txBody>
      </p:sp>
      <p:grpSp>
        <p:nvGrpSpPr>
          <p:cNvPr id="211" name="グループ化 43">
            <a:extLst>
              <a:ext uri="{FF2B5EF4-FFF2-40B4-BE49-F238E27FC236}">
                <a16:creationId xmlns:a16="http://schemas.microsoft.com/office/drawing/2014/main" id="{5CA528D4-AF40-0663-D87F-E83B12855324}"/>
              </a:ext>
            </a:extLst>
          </p:cNvPr>
          <p:cNvGrpSpPr/>
          <p:nvPr/>
        </p:nvGrpSpPr>
        <p:grpSpPr>
          <a:xfrm>
            <a:off x="22927418" y="13928469"/>
            <a:ext cx="992837" cy="490631"/>
            <a:chOff x="22927418" y="13928469"/>
            <a:chExt cx="992837" cy="490631"/>
          </a:xfrm>
        </p:grpSpPr>
        <p:grpSp>
          <p:nvGrpSpPr>
            <p:cNvPr id="212" name="グループ化 42">
              <a:extLst>
                <a:ext uri="{FF2B5EF4-FFF2-40B4-BE49-F238E27FC236}">
                  <a16:creationId xmlns:a16="http://schemas.microsoft.com/office/drawing/2014/main" id="{C64605BB-FA86-938A-A535-9A606D14D0D0}"/>
                </a:ext>
              </a:extLst>
            </p:cNvPr>
            <p:cNvGrpSpPr/>
            <p:nvPr/>
          </p:nvGrpSpPr>
          <p:grpSpPr>
            <a:xfrm>
              <a:off x="22942213" y="13928469"/>
              <a:ext cx="978042" cy="490631"/>
              <a:chOff x="22942213" y="13928469"/>
              <a:chExt cx="978042" cy="490631"/>
            </a:xfrm>
          </p:grpSpPr>
          <p:sp>
            <p:nvSpPr>
              <p:cNvPr id="213" name="テキスト ボックス 24">
                <a:extLst>
                  <a:ext uri="{FF2B5EF4-FFF2-40B4-BE49-F238E27FC236}">
                    <a16:creationId xmlns:a16="http://schemas.microsoft.com/office/drawing/2014/main" id="{DB1F6139-8DBE-280E-BE59-279705FEFBB8}"/>
                  </a:ext>
                </a:extLst>
              </p:cNvPr>
              <p:cNvSpPr txBox="1"/>
              <p:nvPr/>
            </p:nvSpPr>
            <p:spPr>
              <a:xfrm>
                <a:off x="22973193" y="14219048"/>
                <a:ext cx="94313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0" cap="none" spc="0" baseline="0">
                    <a:solidFill>
                      <a:srgbClr val="000000"/>
                    </a:solidFill>
                    <a:uFillTx/>
                    <a:latin typeface="游ゴシック" pitchFamily="50"/>
                    <a:ea typeface="游ゴシック" pitchFamily="50"/>
                    <a:cs typeface="Arial"/>
                  </a:rPr>
                  <a:t>速度制御なし</a:t>
                </a:r>
              </a:p>
            </p:txBody>
          </p:sp>
          <p:cxnSp>
            <p:nvCxnSpPr>
              <p:cNvPr id="214" name="直線コネクタ 30">
                <a:extLst>
                  <a:ext uri="{FF2B5EF4-FFF2-40B4-BE49-F238E27FC236}">
                    <a16:creationId xmlns:a16="http://schemas.microsoft.com/office/drawing/2014/main" id="{379320AA-6253-EBDA-8B0A-7D31C124EB88}"/>
                  </a:ext>
                </a:extLst>
              </p:cNvPr>
              <p:cNvCxnSpPr/>
              <p:nvPr/>
            </p:nvCxnSpPr>
            <p:spPr>
              <a:xfrm>
                <a:off x="22950297" y="14411657"/>
                <a:ext cx="828226" cy="0"/>
              </a:xfrm>
              <a:prstGeom prst="straightConnector1">
                <a:avLst/>
              </a:prstGeom>
              <a:noFill/>
              <a:ln w="19046" cap="flat">
                <a:solidFill>
                  <a:srgbClr val="FFD965"/>
                </a:solidFill>
                <a:prstDash val="solid"/>
              </a:ln>
            </p:spPr>
          </p:cxnSp>
          <p:grpSp>
            <p:nvGrpSpPr>
              <p:cNvPr id="2290" name="グループ化 34">
                <a:extLst>
                  <a:ext uri="{FF2B5EF4-FFF2-40B4-BE49-F238E27FC236}">
                    <a16:creationId xmlns:a16="http://schemas.microsoft.com/office/drawing/2014/main" id="{0CEA3887-285A-82B7-0DDD-4F5C0C325ADD}"/>
                  </a:ext>
                </a:extLst>
              </p:cNvPr>
              <p:cNvGrpSpPr/>
              <p:nvPr/>
            </p:nvGrpSpPr>
            <p:grpSpPr>
              <a:xfrm>
                <a:off x="22942213" y="13928469"/>
                <a:ext cx="978042" cy="200052"/>
                <a:chOff x="22942213" y="13928469"/>
                <a:chExt cx="978042" cy="200052"/>
              </a:xfrm>
            </p:grpSpPr>
            <p:sp>
              <p:nvSpPr>
                <p:cNvPr id="2291" name="テキスト ボックス 17">
                  <a:extLst>
                    <a:ext uri="{FF2B5EF4-FFF2-40B4-BE49-F238E27FC236}">
                      <a16:creationId xmlns:a16="http://schemas.microsoft.com/office/drawing/2014/main" id="{768E554E-1282-9C7F-B230-310213647699}"/>
                    </a:ext>
                  </a:extLst>
                </p:cNvPr>
                <p:cNvSpPr txBox="1"/>
                <p:nvPr/>
              </p:nvSpPr>
              <p:spPr>
                <a:xfrm>
                  <a:off x="22977125" y="13928469"/>
                  <a:ext cx="94313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0" cap="none" spc="0" baseline="0">
                      <a:solidFill>
                        <a:srgbClr val="000000"/>
                      </a:solidFill>
                      <a:uFillTx/>
                      <a:latin typeface="游ゴシック" pitchFamily="50"/>
                      <a:ea typeface="游ゴシック" pitchFamily="50"/>
                      <a:cs typeface="Arial"/>
                    </a:rPr>
                    <a:t>速度制御あり</a:t>
                  </a:r>
                </a:p>
              </p:txBody>
            </p:sp>
            <p:cxnSp>
              <p:nvCxnSpPr>
                <p:cNvPr id="2292" name="直線コネクタ 27">
                  <a:extLst>
                    <a:ext uri="{FF2B5EF4-FFF2-40B4-BE49-F238E27FC236}">
                      <a16:creationId xmlns:a16="http://schemas.microsoft.com/office/drawing/2014/main" id="{4C185F65-BBB7-B2B3-E355-E042850DE64D}"/>
                    </a:ext>
                  </a:extLst>
                </p:cNvPr>
                <p:cNvCxnSpPr/>
                <p:nvPr/>
              </p:nvCxnSpPr>
              <p:spPr>
                <a:xfrm>
                  <a:off x="22961388" y="14119936"/>
                  <a:ext cx="828227" cy="0"/>
                </a:xfrm>
                <a:prstGeom prst="straightConnector1">
                  <a:avLst/>
                </a:prstGeom>
                <a:noFill/>
                <a:ln w="19046" cap="flat">
                  <a:solidFill>
                    <a:srgbClr val="4472C4"/>
                  </a:solidFill>
                  <a:prstDash val="solid"/>
                </a:ln>
              </p:spPr>
            </p:cxnSp>
            <p:sp>
              <p:nvSpPr>
                <p:cNvPr id="2293" name="楕円 31">
                  <a:extLst>
                    <a:ext uri="{FF2B5EF4-FFF2-40B4-BE49-F238E27FC236}">
                      <a16:creationId xmlns:a16="http://schemas.microsoft.com/office/drawing/2014/main" id="{AE669B82-1555-675D-FE23-9108F5E4DBA1}"/>
                    </a:ext>
                  </a:extLst>
                </p:cNvPr>
                <p:cNvSpPr/>
                <p:nvPr/>
              </p:nvSpPr>
              <p:spPr>
                <a:xfrm>
                  <a:off x="22942213" y="13986836"/>
                  <a:ext cx="111556" cy="1117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4472C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grpSp>
        </p:grpSp>
        <p:sp>
          <p:nvSpPr>
            <p:cNvPr id="2289" name="楕円 32">
              <a:extLst>
                <a:ext uri="{FF2B5EF4-FFF2-40B4-BE49-F238E27FC236}">
                  <a16:creationId xmlns:a16="http://schemas.microsoft.com/office/drawing/2014/main" id="{3108D311-13E3-7466-CDF9-87B5FF1F8CD4}"/>
                </a:ext>
              </a:extLst>
            </p:cNvPr>
            <p:cNvSpPr/>
            <p:nvPr/>
          </p:nvSpPr>
          <p:spPr>
            <a:xfrm>
              <a:off x="22927418" y="14278557"/>
              <a:ext cx="111556" cy="1117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BF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grpSp>
      <p:sp>
        <p:nvSpPr>
          <p:cNvPr id="2294" name="テキスト ボックス 53">
            <a:extLst>
              <a:ext uri="{FF2B5EF4-FFF2-40B4-BE49-F238E27FC236}">
                <a16:creationId xmlns:a16="http://schemas.microsoft.com/office/drawing/2014/main" id="{0972BC03-583E-A36D-7AA6-7A3E72A0FEBA}"/>
              </a:ext>
            </a:extLst>
          </p:cNvPr>
          <p:cNvSpPr txBox="1"/>
          <p:nvPr/>
        </p:nvSpPr>
        <p:spPr>
          <a:xfrm>
            <a:off x="29512314" y="8107463"/>
            <a:ext cx="412705"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時間</a:t>
            </a:r>
          </a:p>
        </p:txBody>
      </p:sp>
      <p:sp>
        <p:nvSpPr>
          <p:cNvPr id="2295" name="テキスト ボックス 54">
            <a:extLst>
              <a:ext uri="{FF2B5EF4-FFF2-40B4-BE49-F238E27FC236}">
                <a16:creationId xmlns:a16="http://schemas.microsoft.com/office/drawing/2014/main" id="{EB6A3264-1B81-4A31-34FA-F0B53139860E}"/>
              </a:ext>
            </a:extLst>
          </p:cNvPr>
          <p:cNvSpPr txBox="1"/>
          <p:nvPr/>
        </p:nvSpPr>
        <p:spPr>
          <a:xfrm>
            <a:off x="25565545" y="6300801"/>
            <a:ext cx="55906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0" cap="none" spc="0" baseline="0">
                <a:solidFill>
                  <a:srgbClr val="000000"/>
                </a:solidFill>
                <a:uFillTx/>
                <a:latin typeface="游ゴシック" pitchFamily="50"/>
                <a:ea typeface="游ゴシック" pitchFamily="50"/>
                <a:cs typeface="Arial"/>
              </a:rPr>
              <a:t>速度</a:t>
            </a:r>
          </a:p>
        </p:txBody>
      </p:sp>
      <p:pic>
        <p:nvPicPr>
          <p:cNvPr id="306" name="図 193">
            <a:extLst>
              <a:ext uri="{FF2B5EF4-FFF2-40B4-BE49-F238E27FC236}">
                <a16:creationId xmlns:a16="http://schemas.microsoft.com/office/drawing/2014/main" id="{E2FD9F18-14F9-36D6-2C64-E701B25A4C91}"/>
              </a:ext>
            </a:extLst>
          </p:cNvPr>
          <p:cNvPicPr>
            <a:picLocks noChangeAspect="1"/>
          </p:cNvPicPr>
          <p:nvPr/>
        </p:nvPicPr>
        <p:blipFill>
          <a:blip r:embed="rId69"/>
          <a:stretch>
            <a:fillRect/>
          </a:stretch>
        </p:blipFill>
        <p:spPr>
          <a:xfrm>
            <a:off x="18857844" y="8467170"/>
            <a:ext cx="2683315" cy="1777264"/>
          </a:xfrm>
          <a:prstGeom prst="rect">
            <a:avLst/>
          </a:prstGeom>
          <a:noFill/>
          <a:ln cap="flat">
            <a:noFill/>
          </a:ln>
        </p:spPr>
      </p:pic>
      <p:pic>
        <p:nvPicPr>
          <p:cNvPr id="307" name="図 195">
            <a:extLst>
              <a:ext uri="{FF2B5EF4-FFF2-40B4-BE49-F238E27FC236}">
                <a16:creationId xmlns:a16="http://schemas.microsoft.com/office/drawing/2014/main" id="{4A0F882A-4B51-B2FE-9502-9C0765160757}"/>
              </a:ext>
            </a:extLst>
          </p:cNvPr>
          <p:cNvPicPr>
            <a:picLocks noChangeAspect="1"/>
          </p:cNvPicPr>
          <p:nvPr/>
        </p:nvPicPr>
        <p:blipFill>
          <a:blip r:embed="rId70"/>
          <a:stretch>
            <a:fillRect/>
          </a:stretch>
        </p:blipFill>
        <p:spPr>
          <a:xfrm>
            <a:off x="21893899" y="8480886"/>
            <a:ext cx="2693785" cy="1784195"/>
          </a:xfrm>
          <a:prstGeom prst="rect">
            <a:avLst/>
          </a:prstGeom>
          <a:noFill/>
          <a:ln cap="flat">
            <a:noFill/>
          </a:ln>
        </p:spPr>
      </p:pic>
      <p:pic>
        <p:nvPicPr>
          <p:cNvPr id="10" name="図 9">
            <a:extLst>
              <a:ext uri="{FF2B5EF4-FFF2-40B4-BE49-F238E27FC236}">
                <a16:creationId xmlns:a16="http://schemas.microsoft.com/office/drawing/2014/main" id="{0EDE1715-E9F5-259E-3C7A-2D9B6439F68F}"/>
              </a:ext>
            </a:extLst>
          </p:cNvPr>
          <p:cNvPicPr>
            <a:picLocks noChangeAspect="1"/>
          </p:cNvPicPr>
          <p:nvPr/>
        </p:nvPicPr>
        <p:blipFill>
          <a:blip r:embed="rId71"/>
          <a:stretch>
            <a:fillRect/>
          </a:stretch>
        </p:blipFill>
        <p:spPr>
          <a:xfrm>
            <a:off x="15723069" y="18316900"/>
            <a:ext cx="1733219" cy="1694845"/>
          </a:xfrm>
          <a:prstGeom prst="rect">
            <a:avLst/>
          </a:prstGeom>
        </p:spPr>
      </p:pic>
      <p:pic>
        <p:nvPicPr>
          <p:cNvPr id="12" name="図 11">
            <a:extLst>
              <a:ext uri="{FF2B5EF4-FFF2-40B4-BE49-F238E27FC236}">
                <a16:creationId xmlns:a16="http://schemas.microsoft.com/office/drawing/2014/main" id="{9FE97C89-3A53-97E9-074C-24F984D82638}"/>
              </a:ext>
            </a:extLst>
          </p:cNvPr>
          <p:cNvPicPr>
            <a:picLocks noChangeAspect="1"/>
          </p:cNvPicPr>
          <p:nvPr/>
        </p:nvPicPr>
        <p:blipFill>
          <a:blip r:embed="rId72"/>
          <a:stretch>
            <a:fillRect/>
          </a:stretch>
        </p:blipFill>
        <p:spPr>
          <a:xfrm>
            <a:off x="13192730" y="18430083"/>
            <a:ext cx="1821820" cy="1627874"/>
          </a:xfrm>
          <a:prstGeom prst="rect">
            <a:avLst/>
          </a:prstGeom>
        </p:spPr>
      </p:pic>
      <p:sp>
        <p:nvSpPr>
          <p:cNvPr id="18" name="矢印: 右 17">
            <a:extLst>
              <a:ext uri="{FF2B5EF4-FFF2-40B4-BE49-F238E27FC236}">
                <a16:creationId xmlns:a16="http://schemas.microsoft.com/office/drawing/2014/main" id="{8624E4D9-8E33-20AB-E3B3-8CF3E62C5E21}"/>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25" name="Picture 2">
            <a:extLst>
              <a:ext uri="{FF2B5EF4-FFF2-40B4-BE49-F238E27FC236}">
                <a16:creationId xmlns:a16="http://schemas.microsoft.com/office/drawing/2014/main" id="{BA840F34-D431-7072-60D2-C0FF7CE4102F}"/>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a:extLst>
              <a:ext uri="{FF2B5EF4-FFF2-40B4-BE49-F238E27FC236}">
                <a16:creationId xmlns:a16="http://schemas.microsoft.com/office/drawing/2014/main" id="{D48946EE-3FA5-6DAB-35A7-BFF3EF1639DC}"/>
              </a:ext>
            </a:extLst>
          </p:cNvPr>
          <p:cNvGrpSpPr/>
          <p:nvPr/>
        </p:nvGrpSpPr>
        <p:grpSpPr>
          <a:xfrm>
            <a:off x="70329" y="8951981"/>
            <a:ext cx="5937309" cy="5409983"/>
            <a:chOff x="11161337" y="4306487"/>
            <a:chExt cx="5713816" cy="5292419"/>
          </a:xfrm>
        </p:grpSpPr>
        <p:cxnSp>
          <p:nvCxnSpPr>
            <p:cNvPr id="31" name="直線コネクタ 30">
              <a:extLst>
                <a:ext uri="{FF2B5EF4-FFF2-40B4-BE49-F238E27FC236}">
                  <a16:creationId xmlns:a16="http://schemas.microsoft.com/office/drawing/2014/main" id="{A085FB72-B38B-0A98-7D45-5D89B09C08C3}"/>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2" name="グループ化 31">
              <a:extLst>
                <a:ext uri="{FF2B5EF4-FFF2-40B4-BE49-F238E27FC236}">
                  <a16:creationId xmlns:a16="http://schemas.microsoft.com/office/drawing/2014/main" id="{BDD749C1-F88A-971E-4455-FFF2C049CD55}"/>
                </a:ext>
              </a:extLst>
            </p:cNvPr>
            <p:cNvGrpSpPr/>
            <p:nvPr/>
          </p:nvGrpSpPr>
          <p:grpSpPr>
            <a:xfrm>
              <a:off x="13245283" y="4527549"/>
              <a:ext cx="604424" cy="1150794"/>
              <a:chOff x="13245283" y="4727701"/>
              <a:chExt cx="604424" cy="1150794"/>
            </a:xfrm>
          </p:grpSpPr>
          <p:cxnSp>
            <p:nvCxnSpPr>
              <p:cNvPr id="80" name="直線コネクタ 79">
                <a:extLst>
                  <a:ext uri="{FF2B5EF4-FFF2-40B4-BE49-F238E27FC236}">
                    <a16:creationId xmlns:a16="http://schemas.microsoft.com/office/drawing/2014/main" id="{EA0E0EF8-4D29-C79D-FBBA-65411C63E327}"/>
                  </a:ext>
                </a:extLst>
              </p:cNvPr>
              <p:cNvCxnSpPr>
                <a:cxnSpLocks/>
              </p:cNvCxnSpPr>
              <p:nvPr/>
            </p:nvCxnSpPr>
            <p:spPr>
              <a:xfrm>
                <a:off x="13470130" y="4926917"/>
                <a:ext cx="379577" cy="95157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81" name="楕円 80">
                <a:extLst>
                  <a:ext uri="{FF2B5EF4-FFF2-40B4-BE49-F238E27FC236}">
                    <a16:creationId xmlns:a16="http://schemas.microsoft.com/office/drawing/2014/main" id="{82EDAEEC-8853-FA5C-BA6F-1BF9C222AE75}"/>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33" name="グループ化 32">
              <a:extLst>
                <a:ext uri="{FF2B5EF4-FFF2-40B4-BE49-F238E27FC236}">
                  <a16:creationId xmlns:a16="http://schemas.microsoft.com/office/drawing/2014/main" id="{B55602E1-1EED-1659-5477-AA7667CEBE3B}"/>
                </a:ext>
              </a:extLst>
            </p:cNvPr>
            <p:cNvGrpSpPr/>
            <p:nvPr/>
          </p:nvGrpSpPr>
          <p:grpSpPr>
            <a:xfrm>
              <a:off x="14446139" y="5035121"/>
              <a:ext cx="744083" cy="1170000"/>
              <a:chOff x="12787882" y="4812048"/>
              <a:chExt cx="744083" cy="1170000"/>
            </a:xfrm>
          </p:grpSpPr>
          <p:cxnSp>
            <p:nvCxnSpPr>
              <p:cNvPr id="78" name="直線コネクタ 77">
                <a:extLst>
                  <a:ext uri="{FF2B5EF4-FFF2-40B4-BE49-F238E27FC236}">
                    <a16:creationId xmlns:a16="http://schemas.microsoft.com/office/drawing/2014/main" id="{07A5390B-9BD4-38FE-F5E4-0AA150934B84}"/>
                  </a:ext>
                </a:extLst>
              </p:cNvPr>
              <p:cNvCxnSpPr>
                <a:cxnSpLocks/>
              </p:cNvCxnSpPr>
              <p:nvPr/>
            </p:nvCxnSpPr>
            <p:spPr>
              <a:xfrm flipH="1">
                <a:off x="12787882" y="4981575"/>
                <a:ext cx="613720" cy="10004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9" name="楕円 78">
                <a:extLst>
                  <a:ext uri="{FF2B5EF4-FFF2-40B4-BE49-F238E27FC236}">
                    <a16:creationId xmlns:a16="http://schemas.microsoft.com/office/drawing/2014/main" id="{B53BF8D5-BD5A-E3F3-70FB-03F04488408A}"/>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35" name="グループ化 34">
              <a:extLst>
                <a:ext uri="{FF2B5EF4-FFF2-40B4-BE49-F238E27FC236}">
                  <a16:creationId xmlns:a16="http://schemas.microsoft.com/office/drawing/2014/main" id="{3587A32B-E857-0C99-4E31-C947E5FFB24B}"/>
                </a:ext>
              </a:extLst>
            </p:cNvPr>
            <p:cNvGrpSpPr/>
            <p:nvPr/>
          </p:nvGrpSpPr>
          <p:grpSpPr>
            <a:xfrm>
              <a:off x="15006968" y="5527355"/>
              <a:ext cx="938076" cy="1626961"/>
              <a:chOff x="15006968" y="5727507"/>
              <a:chExt cx="938076" cy="1626961"/>
            </a:xfrm>
          </p:grpSpPr>
          <p:cxnSp>
            <p:nvCxnSpPr>
              <p:cNvPr id="76" name="直線コネクタ 75">
                <a:extLst>
                  <a:ext uri="{FF2B5EF4-FFF2-40B4-BE49-F238E27FC236}">
                    <a16:creationId xmlns:a16="http://schemas.microsoft.com/office/drawing/2014/main" id="{07472096-91BE-200C-00E0-12FAD220C771}"/>
                  </a:ext>
                </a:extLst>
              </p:cNvPr>
              <p:cNvCxnSpPr>
                <a:cxnSpLocks/>
              </p:cNvCxnSpPr>
              <p:nvPr/>
            </p:nvCxnSpPr>
            <p:spPr>
              <a:xfrm flipH="1">
                <a:off x="15006968" y="5965234"/>
                <a:ext cx="733997" cy="138923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7" name="楕円 76">
                <a:extLst>
                  <a:ext uri="{FF2B5EF4-FFF2-40B4-BE49-F238E27FC236}">
                    <a16:creationId xmlns:a16="http://schemas.microsoft.com/office/drawing/2014/main" id="{FCB481E6-AA1D-B622-A824-3BA041F43538}"/>
                  </a:ext>
                </a:extLst>
              </p:cNvPr>
              <p:cNvSpPr/>
              <p:nvPr/>
            </p:nvSpPr>
            <p:spPr>
              <a:xfrm>
                <a:off x="15650696" y="57275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43" name="グループ化 42">
              <a:extLst>
                <a:ext uri="{FF2B5EF4-FFF2-40B4-BE49-F238E27FC236}">
                  <a16:creationId xmlns:a16="http://schemas.microsoft.com/office/drawing/2014/main" id="{ACE847B9-8519-C782-33DC-AFE376989D14}"/>
                </a:ext>
              </a:extLst>
            </p:cNvPr>
            <p:cNvGrpSpPr/>
            <p:nvPr/>
          </p:nvGrpSpPr>
          <p:grpSpPr>
            <a:xfrm>
              <a:off x="13520409" y="9180259"/>
              <a:ext cx="2559800" cy="418647"/>
              <a:chOff x="13520409" y="9380411"/>
              <a:chExt cx="2559800" cy="418647"/>
            </a:xfrm>
          </p:grpSpPr>
          <p:cxnSp>
            <p:nvCxnSpPr>
              <p:cNvPr id="73" name="直線コネクタ 72">
                <a:extLst>
                  <a:ext uri="{FF2B5EF4-FFF2-40B4-BE49-F238E27FC236}">
                    <a16:creationId xmlns:a16="http://schemas.microsoft.com/office/drawing/2014/main" id="{476F3E1B-A2CF-7727-4EA3-A49FE8B80DB1}"/>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74" name="直線コネクタ 73">
                <a:extLst>
                  <a:ext uri="{FF2B5EF4-FFF2-40B4-BE49-F238E27FC236}">
                    <a16:creationId xmlns:a16="http://schemas.microsoft.com/office/drawing/2014/main" id="{FFC1076E-1616-0C55-DBBE-641BD5B0E9B2}"/>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5" name="楕円 74">
                <a:extLst>
                  <a:ext uri="{FF2B5EF4-FFF2-40B4-BE49-F238E27FC236}">
                    <a16:creationId xmlns:a16="http://schemas.microsoft.com/office/drawing/2014/main" id="{9AA1F2BA-D049-71EF-A758-2FF33201DA3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44" name="グループ化 43">
              <a:extLst>
                <a:ext uri="{FF2B5EF4-FFF2-40B4-BE49-F238E27FC236}">
                  <a16:creationId xmlns:a16="http://schemas.microsoft.com/office/drawing/2014/main" id="{7171FC48-4427-8C32-190A-12687B72D665}"/>
                </a:ext>
              </a:extLst>
            </p:cNvPr>
            <p:cNvGrpSpPr/>
            <p:nvPr/>
          </p:nvGrpSpPr>
          <p:grpSpPr>
            <a:xfrm>
              <a:off x="16054099" y="6106410"/>
              <a:ext cx="673882" cy="1308600"/>
              <a:chOff x="15735258" y="5949038"/>
              <a:chExt cx="673882" cy="1308600"/>
            </a:xfrm>
          </p:grpSpPr>
          <p:cxnSp>
            <p:nvCxnSpPr>
              <p:cNvPr id="70" name="直線コネクタ 69">
                <a:extLst>
                  <a:ext uri="{FF2B5EF4-FFF2-40B4-BE49-F238E27FC236}">
                    <a16:creationId xmlns:a16="http://schemas.microsoft.com/office/drawing/2014/main" id="{7B3ECB5B-317D-8598-A065-B9F8C1F1118A}"/>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2" name="楕円 71">
                <a:extLst>
                  <a:ext uri="{FF2B5EF4-FFF2-40B4-BE49-F238E27FC236}">
                    <a16:creationId xmlns:a16="http://schemas.microsoft.com/office/drawing/2014/main" id="{2E847242-917C-271B-84C2-31D183047AFF}"/>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54" name="グループ化 53">
              <a:extLst>
                <a:ext uri="{FF2B5EF4-FFF2-40B4-BE49-F238E27FC236}">
                  <a16:creationId xmlns:a16="http://schemas.microsoft.com/office/drawing/2014/main" id="{293FD413-930C-82B4-5B1C-1F8A21475F44}"/>
                </a:ext>
              </a:extLst>
            </p:cNvPr>
            <p:cNvGrpSpPr/>
            <p:nvPr/>
          </p:nvGrpSpPr>
          <p:grpSpPr>
            <a:xfrm>
              <a:off x="11649042" y="8045532"/>
              <a:ext cx="1361425" cy="813366"/>
              <a:chOff x="14275562" y="8078681"/>
              <a:chExt cx="1361425" cy="813366"/>
            </a:xfrm>
          </p:grpSpPr>
          <p:cxnSp>
            <p:nvCxnSpPr>
              <p:cNvPr id="2303" name="直線コネクタ 2302">
                <a:extLst>
                  <a:ext uri="{FF2B5EF4-FFF2-40B4-BE49-F238E27FC236}">
                    <a16:creationId xmlns:a16="http://schemas.microsoft.com/office/drawing/2014/main" id="{8F80A8A1-E41D-9F9A-D767-2BF9939D9F0E}"/>
                  </a:ext>
                </a:extLst>
              </p:cNvPr>
              <p:cNvCxnSpPr>
                <a:cxnSpLocks/>
                <a:stCxn id="65" idx="6"/>
              </p:cNvCxnSpPr>
              <p:nvPr/>
            </p:nvCxnSpPr>
            <p:spPr>
              <a:xfrm flipV="1">
                <a:off x="14569910" y="8078681"/>
                <a:ext cx="1067077" cy="66619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5" name="楕円 64">
                <a:extLst>
                  <a:ext uri="{FF2B5EF4-FFF2-40B4-BE49-F238E27FC236}">
                    <a16:creationId xmlns:a16="http://schemas.microsoft.com/office/drawing/2014/main" id="{E6D42FF6-FD5A-AD78-4488-7D560302DB1A}"/>
                  </a:ext>
                </a:extLst>
              </p:cNvPr>
              <p:cNvSpPr/>
              <p:nvPr/>
            </p:nvSpPr>
            <p:spPr>
              <a:xfrm>
                <a:off x="14275562" y="859769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55" name="直線コネクタ 54">
              <a:extLst>
                <a:ext uri="{FF2B5EF4-FFF2-40B4-BE49-F238E27FC236}">
                  <a16:creationId xmlns:a16="http://schemas.microsoft.com/office/drawing/2014/main" id="{CF69C52A-2021-8128-42E2-93A7635A78C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2272" name="グループ化 2271">
              <a:extLst>
                <a:ext uri="{FF2B5EF4-FFF2-40B4-BE49-F238E27FC236}">
                  <a16:creationId xmlns:a16="http://schemas.microsoft.com/office/drawing/2014/main" id="{A1FB4815-C702-1299-F3B0-A8625809E9F8}"/>
                </a:ext>
              </a:extLst>
            </p:cNvPr>
            <p:cNvGrpSpPr/>
            <p:nvPr/>
          </p:nvGrpSpPr>
          <p:grpSpPr>
            <a:xfrm>
              <a:off x="12175040" y="6390168"/>
              <a:ext cx="643950" cy="1170827"/>
              <a:chOff x="13329658" y="4862842"/>
              <a:chExt cx="643950" cy="1170827"/>
            </a:xfrm>
          </p:grpSpPr>
          <p:cxnSp>
            <p:nvCxnSpPr>
              <p:cNvPr id="2301" name="直線コネクタ 2300">
                <a:extLst>
                  <a:ext uri="{FF2B5EF4-FFF2-40B4-BE49-F238E27FC236}">
                    <a16:creationId xmlns:a16="http://schemas.microsoft.com/office/drawing/2014/main" id="{ACF52B97-113B-37ED-451D-5ECD2C7100EA}"/>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302" name="楕円 2301">
                <a:extLst>
                  <a:ext uri="{FF2B5EF4-FFF2-40B4-BE49-F238E27FC236}">
                    <a16:creationId xmlns:a16="http://schemas.microsoft.com/office/drawing/2014/main" id="{BFD6D009-CE46-F26D-F86E-3B4BCF03ACC5}"/>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2296" name="楕円 2295">
              <a:extLst>
                <a:ext uri="{FF2B5EF4-FFF2-40B4-BE49-F238E27FC236}">
                  <a16:creationId xmlns:a16="http://schemas.microsoft.com/office/drawing/2014/main" id="{343A60A8-D53B-3BF1-F56C-00821DC17409}"/>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2297" name="グループ化 2296">
              <a:extLst>
                <a:ext uri="{FF2B5EF4-FFF2-40B4-BE49-F238E27FC236}">
                  <a16:creationId xmlns:a16="http://schemas.microsoft.com/office/drawing/2014/main" id="{0F848E6B-6D19-FCCB-D2BE-2D54BA5C03CB}"/>
                </a:ext>
              </a:extLst>
            </p:cNvPr>
            <p:cNvGrpSpPr/>
            <p:nvPr/>
          </p:nvGrpSpPr>
          <p:grpSpPr>
            <a:xfrm>
              <a:off x="12899464" y="5099674"/>
              <a:ext cx="294348" cy="1815748"/>
              <a:chOff x="13237617" y="4812048"/>
              <a:chExt cx="294348" cy="1815748"/>
            </a:xfrm>
          </p:grpSpPr>
          <p:cxnSp>
            <p:nvCxnSpPr>
              <p:cNvPr id="2299" name="直線コネクタ 2298">
                <a:extLst>
                  <a:ext uri="{FF2B5EF4-FFF2-40B4-BE49-F238E27FC236}">
                    <a16:creationId xmlns:a16="http://schemas.microsoft.com/office/drawing/2014/main" id="{08876C9E-8224-DCB5-FA15-BBF34DCD2620}"/>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300" name="楕円 2299">
                <a:extLst>
                  <a:ext uri="{FF2B5EF4-FFF2-40B4-BE49-F238E27FC236}">
                    <a16:creationId xmlns:a16="http://schemas.microsoft.com/office/drawing/2014/main" id="{D8E2499F-335E-FC2E-869B-516D66701363}"/>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2298" name="テキスト ボックス 2297">
              <a:extLst>
                <a:ext uri="{FF2B5EF4-FFF2-40B4-BE49-F238E27FC236}">
                  <a16:creationId xmlns:a16="http://schemas.microsoft.com/office/drawing/2014/main" id="{C8D8BE04-12A5-951B-F9E5-5BA46EE5860F}"/>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82" name="テキスト ボックス 1152">
            <a:extLst>
              <a:ext uri="{FF2B5EF4-FFF2-40B4-BE49-F238E27FC236}">
                <a16:creationId xmlns:a16="http://schemas.microsoft.com/office/drawing/2014/main" id="{42CFDFF9-882B-F0C0-8C02-8CA79B1510FF}"/>
              </a:ext>
            </a:extLst>
          </p:cNvPr>
          <p:cNvSpPr txBox="1"/>
          <p:nvPr/>
        </p:nvSpPr>
        <p:spPr>
          <a:xfrm>
            <a:off x="13565517" y="20033181"/>
            <a:ext cx="108234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昨シーズン</a:t>
            </a:r>
          </a:p>
        </p:txBody>
      </p:sp>
      <p:sp>
        <p:nvSpPr>
          <p:cNvPr id="83" name="テキスト ボックス 1152">
            <a:extLst>
              <a:ext uri="{FF2B5EF4-FFF2-40B4-BE49-F238E27FC236}">
                <a16:creationId xmlns:a16="http://schemas.microsoft.com/office/drawing/2014/main" id="{00FA7DA4-F03B-F6A9-7BE2-0F38CA6A00BA}"/>
              </a:ext>
            </a:extLst>
          </p:cNvPr>
          <p:cNvSpPr txBox="1"/>
          <p:nvPr/>
        </p:nvSpPr>
        <p:spPr>
          <a:xfrm>
            <a:off x="16123023" y="20013860"/>
            <a:ext cx="108234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今シーズン</a:t>
            </a: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32824</TotalTime>
  <Words>5169</Words>
  <Application>Microsoft Office PowerPoint</Application>
  <PresentationFormat>ユーザー設定</PresentationFormat>
  <Paragraphs>496</Paragraphs>
  <Slides>1</Slides>
  <Notes>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vt:i4>
      </vt:variant>
    </vt:vector>
  </HeadingPairs>
  <TitlesOfParts>
    <vt:vector size="12" baseType="lpstr">
      <vt:lpstr>Roboto Condensed</vt:lpstr>
      <vt:lpstr>Bahnschrift SemiCondensed</vt:lpstr>
      <vt:lpstr>Arial</vt:lpstr>
      <vt:lpstr>Cascadia Code</vt:lpstr>
      <vt:lpstr>メイリオ</vt:lpstr>
      <vt:lpstr>Roboto Black</vt:lpstr>
      <vt:lpstr>游ゴシック Light</vt:lpstr>
      <vt:lpstr>游ゴシック</vt:lpstr>
      <vt:lpstr>Arial Narrow Bold</vt:lpstr>
      <vt:lpstr>Noto Sans JP</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66</cp:revision>
  <cp:lastPrinted>2025-06-25T08:43:50Z</cp:lastPrinted>
  <dcterms:modified xsi:type="dcterms:W3CDTF">2025-07-01T09:54:29Z</dcterms:modified>
</cp:coreProperties>
</file>